
<file path=[Content_Types].xml><?xml version="1.0" encoding="utf-8"?>
<Types xmlns="http://schemas.openxmlformats.org/package/2006/content-types">
  <Default Extension="xlsm" ContentType="application/vnd.ms-excel.sheet.macroEnabled.12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9" r:id="rId2"/>
    <p:sldId id="258" r:id="rId3"/>
    <p:sldId id="257" r:id="rId4"/>
    <p:sldId id="260" r:id="rId5"/>
    <p:sldId id="262" r:id="rId6"/>
    <p:sldId id="263" r:id="rId7"/>
    <p:sldId id="265" r:id="rId8"/>
    <p:sldId id="266" r:id="rId9"/>
    <p:sldId id="267" r:id="rId10"/>
    <p:sldId id="268" r:id="rId11"/>
    <p:sldId id="269" r:id="rId12"/>
    <p:sldId id="270" r:id="rId13"/>
    <p:sldId id="271" r:id="rId14"/>
    <p:sldId id="272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5622" autoAdjust="0"/>
    <p:restoredTop sz="94680" autoAdjust="0"/>
  </p:normalViewPr>
  <p:slideViewPr>
    <p:cSldViewPr>
      <p:cViewPr varScale="1">
        <p:scale>
          <a:sx n="80" d="100"/>
          <a:sy n="80" d="100"/>
        </p:scale>
        <p:origin x="-1301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AE13DB-FC3D-4148-A567-538452E5A1A6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1532DDA-08AE-47D6-9544-22090B049D0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43524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i1r.helix.jpg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32DDA-08AE-47D6-9544-22090B049D02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95314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 smtClean="0"/>
              <a:t>aug</a:t>
            </a:r>
            <a:r>
              <a:rPr lang="en-US" dirty="0" smtClean="0"/>
              <a:t> (</a:t>
            </a:r>
            <a:r>
              <a:rPr lang="ru-RU" dirty="0" smtClean="0"/>
              <a:t>от</a:t>
            </a:r>
            <a:r>
              <a:rPr lang="en-US" dirty="0" smtClean="0"/>
              <a:t> </a:t>
            </a:r>
            <a:r>
              <a:rPr lang="ru-RU" dirty="0" smtClean="0"/>
              <a:t>англ. </a:t>
            </a:r>
            <a:r>
              <a:rPr lang="en-US" i="1" dirty="0" smtClean="0">
                <a:effectLst/>
              </a:rPr>
              <a:t>augmented</a:t>
            </a:r>
            <a:r>
              <a:rPr lang="en-US" dirty="0" smtClean="0"/>
              <a:t>)</a:t>
            </a:r>
            <a:r>
              <a:rPr lang="ru-RU" dirty="0" smtClean="0"/>
              <a:t>;    </a:t>
            </a:r>
            <a:r>
              <a:rPr lang="en-US" i="1" dirty="0" smtClean="0"/>
              <a:t>dim</a:t>
            </a:r>
            <a:r>
              <a:rPr lang="en-US" dirty="0" smtClean="0"/>
              <a:t> (</a:t>
            </a:r>
            <a:r>
              <a:rPr lang="ru-RU" dirty="0" smtClean="0"/>
              <a:t>от англ. </a:t>
            </a:r>
            <a:r>
              <a:rPr lang="en-US" i="1" dirty="0" smtClean="0">
                <a:effectLst/>
              </a:rPr>
              <a:t>diminished</a:t>
            </a:r>
            <a:r>
              <a:rPr lang="en-US" dirty="0" smtClean="0"/>
              <a:t>)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532DDA-08AE-47D6-9544-22090B049D02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533840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871525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4332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2060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856414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35950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624722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84231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2388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624653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00571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83293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0F3C4E-B218-4CAE-8CD3-CA5F43B49698}" type="datetimeFigureOut">
              <a:rPr lang="ru-RU" smtClean="0"/>
              <a:t>16.02.2019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A8F365B-ABEA-46DB-9326-903F9F251D7D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59343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Macro-Enabled_Worksheet1.xlsm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0" y="0"/>
            <a:ext cx="9180512" cy="6858000"/>
          </a:xfrm>
        </p:spPr>
        <p:txBody>
          <a:bodyPr lIns="0" tIns="0" rIns="0" bIns="0">
            <a:noAutofit/>
          </a:bodyPr>
          <a:lstStyle/>
          <a:p>
            <a:pPr marL="0" indent="361950">
              <a:buNone/>
            </a:pPr>
            <a:r>
              <a:rPr lang="ru-RU" sz="1400" dirty="0" smtClean="0"/>
              <a:t>Здесь всё упрощено, термины из музыкальной теории используются не строго. Последовательность </a:t>
            </a:r>
            <a:r>
              <a:rPr lang="ru-RU" sz="1400" dirty="0"/>
              <a:t>аккордов </a:t>
            </a:r>
            <a:r>
              <a:rPr lang="ru-RU" sz="1400" dirty="0" smtClean="0"/>
              <a:t>обозначаем "</a:t>
            </a:r>
            <a:r>
              <a:rPr lang="ru-RU" sz="1400" b="1" i="1" dirty="0" smtClean="0"/>
              <a:t>АП</a:t>
            </a:r>
            <a:r>
              <a:rPr lang="ru-RU" sz="1400" dirty="0" smtClean="0"/>
              <a:t>", </a:t>
            </a:r>
            <a:r>
              <a:rPr lang="ru-RU" sz="1400" dirty="0"/>
              <a:t>чтобы не использовать термин "гармония</a:t>
            </a:r>
            <a:r>
              <a:rPr lang="ru-RU" sz="1400" dirty="0" smtClean="0"/>
              <a:t>". Первый аккорд аккомпанемента называем </a:t>
            </a:r>
            <a:r>
              <a:rPr lang="ru-RU" sz="1400" dirty="0"/>
              <a:t>"</a:t>
            </a:r>
            <a:r>
              <a:rPr lang="ru-RU" sz="1400" b="1" i="1" dirty="0"/>
              <a:t>тоническим</a:t>
            </a:r>
            <a:r>
              <a:rPr lang="ru-RU" sz="1400" dirty="0"/>
              <a:t>", чтобы не использовать термин "</a:t>
            </a:r>
            <a:r>
              <a:rPr lang="ru-RU" sz="1400" dirty="0" smtClean="0"/>
              <a:t>тональность", и др. Исторические и географические тонкости игнорируются.</a:t>
            </a:r>
            <a:r>
              <a:rPr lang="en-US" sz="1400" dirty="0" smtClean="0"/>
              <a:t> </a:t>
            </a:r>
            <a:r>
              <a:rPr lang="ru-RU" sz="1400" dirty="0" smtClean="0"/>
              <a:t>Знание нотной грамоты и клавиатуры фортепьяно необязательно. </a:t>
            </a:r>
          </a:p>
          <a:p>
            <a:pPr marL="0" indent="361950">
              <a:buNone/>
            </a:pPr>
            <a:endParaRPr lang="ru-RU" sz="1700" dirty="0" smtClean="0"/>
          </a:p>
          <a:p>
            <a:pPr marL="0" indent="361950">
              <a:buNone/>
            </a:pPr>
            <a:r>
              <a:rPr lang="ru-RU" sz="1800" dirty="0" smtClean="0"/>
              <a:t>Представим себе, что человек поёт ноту и при этом его голосовые связки колеблются 440 раз в секунду (то есть с частотой 440 Герц). Такая нота называется «Ля первой окт</a:t>
            </a:r>
            <a:r>
              <a:rPr lang="ru-RU" sz="1800" b="1" dirty="0" smtClean="0"/>
              <a:t>а</a:t>
            </a:r>
            <a:r>
              <a:rPr lang="ru-RU" sz="1800" dirty="0" smtClean="0"/>
              <a:t>вы». Обозначим эту ноту латинской буквой </a:t>
            </a:r>
            <a:r>
              <a:rPr lang="en-US" sz="1800" dirty="0" smtClean="0"/>
              <a:t>“A”. </a:t>
            </a:r>
            <a:r>
              <a:rPr lang="ru-RU" sz="1800" dirty="0" smtClean="0"/>
              <a:t>Звук с частотой в два раза меньше (220 Гц) – это тоже «Ля», но «на октаву ниже»; 110 Гц –  </a:t>
            </a:r>
            <a:r>
              <a:rPr lang="ru-RU" sz="1800" dirty="0"/>
              <a:t>«на </a:t>
            </a:r>
            <a:r>
              <a:rPr lang="ru-RU" sz="1800" dirty="0" smtClean="0"/>
              <a:t>две октавы ниже» и т.д. Аналогично 880 Гц </a:t>
            </a:r>
            <a:r>
              <a:rPr lang="ru-RU" sz="1800" dirty="0"/>
              <a:t>–</a:t>
            </a:r>
            <a:r>
              <a:rPr lang="ru-RU" sz="1800" dirty="0" smtClean="0"/>
              <a:t> это </a:t>
            </a:r>
            <a:r>
              <a:rPr lang="ru-RU" sz="1800" dirty="0"/>
              <a:t>тоже «Ля», но «на октаву </a:t>
            </a:r>
            <a:r>
              <a:rPr lang="ru-RU" sz="1800" dirty="0" smtClean="0"/>
              <a:t>выше», </a:t>
            </a:r>
            <a:r>
              <a:rPr lang="ru-RU" sz="1800" dirty="0"/>
              <a:t>и т.д</a:t>
            </a:r>
            <a:r>
              <a:rPr lang="ru-RU" sz="1800" dirty="0" smtClean="0"/>
              <a:t>.</a:t>
            </a:r>
          </a:p>
          <a:p>
            <a:pPr marL="0" indent="361950">
              <a:buNone/>
            </a:pPr>
            <a:r>
              <a:rPr lang="ru-RU" sz="1800" dirty="0" smtClean="0"/>
              <a:t>Итак, октава </a:t>
            </a:r>
            <a:r>
              <a:rPr lang="ru-RU" sz="1800" dirty="0"/>
              <a:t>–</a:t>
            </a:r>
            <a:r>
              <a:rPr lang="ru-RU" sz="1800" dirty="0" smtClean="0"/>
              <a:t> это диапазон изменения частоты в 2 раза. Но в музыке используются не все слышимые человеком в пределах октавы звуки, а только 12 из них. Октава проходится 12-ю «шагами», каждый соответствует изменению частоты в </a:t>
            </a:r>
            <a:r>
              <a:rPr lang="en-US" sz="1800" dirty="0" smtClean="0"/>
              <a:t>~</a:t>
            </a:r>
            <a:r>
              <a:rPr lang="ru-RU" sz="1800" dirty="0" smtClean="0"/>
              <a:t>1,0</a:t>
            </a:r>
            <a:r>
              <a:rPr lang="en-US" sz="1800" dirty="0" smtClean="0"/>
              <a:t>6</a:t>
            </a:r>
            <a:r>
              <a:rPr lang="ru-RU" sz="1800" dirty="0" smtClean="0"/>
              <a:t> раза (точнее – в корень 12-й степени из 2). Такой шаг называется «полут</a:t>
            </a:r>
            <a:r>
              <a:rPr lang="ru-RU" sz="1800" b="1" dirty="0" smtClean="0"/>
              <a:t>о</a:t>
            </a:r>
            <a:r>
              <a:rPr lang="ru-RU" sz="1800" dirty="0" smtClean="0"/>
              <a:t>н». Итак, в октаве – 12 полутонов.</a:t>
            </a:r>
          </a:p>
          <a:p>
            <a:pPr marL="0" indent="361950">
              <a:buNone/>
            </a:pPr>
            <a:r>
              <a:rPr lang="ru-RU" sz="1800" dirty="0" smtClean="0"/>
              <a:t>Последовательность октав можно представить витками винтовой линии (см. рис.1). Один виток соответствует октаве, на витке 12 точек</a:t>
            </a:r>
            <a:r>
              <a:rPr lang="en-US" sz="1800" dirty="0" smtClean="0"/>
              <a:t>-</a:t>
            </a:r>
            <a:r>
              <a:rPr lang="ru-RU" sz="1800" dirty="0" smtClean="0"/>
              <a:t>нот, через полутон</a:t>
            </a:r>
            <a:r>
              <a:rPr lang="ru-RU" sz="1800" baseline="30000" dirty="0" smtClean="0"/>
              <a:t>*)</a:t>
            </a:r>
            <a:r>
              <a:rPr lang="ru-RU" sz="1800" dirty="0" smtClean="0"/>
              <a:t>. На рис.1 показана только одна из этих 12-ти точек – </a:t>
            </a:r>
            <a:r>
              <a:rPr lang="en-US" sz="1800" dirty="0" smtClean="0"/>
              <a:t>“A”</a:t>
            </a:r>
            <a:r>
              <a:rPr lang="ru-RU" sz="1800" dirty="0" smtClean="0"/>
              <a:t>. Теперь спроецируем эту винтовую линию на зелёную плоскость. Все </a:t>
            </a:r>
            <a:r>
              <a:rPr lang="en-US" sz="1800" dirty="0" smtClean="0"/>
              <a:t>“A” </a:t>
            </a:r>
            <a:r>
              <a:rPr lang="ru-RU" sz="1800" dirty="0" smtClean="0"/>
              <a:t>разных октав попадут в одну точку </a:t>
            </a:r>
            <a:r>
              <a:rPr lang="en-US" sz="1800" dirty="0" smtClean="0"/>
              <a:t>A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smtClean="0"/>
              <a:t>см. рис.2, где внутри круга указаны названия и обозначения всех 12-ти </a:t>
            </a:r>
            <a:r>
              <a:rPr lang="ru-RU" sz="1800" dirty="0"/>
              <a:t>нот </a:t>
            </a:r>
            <a:r>
              <a:rPr lang="ru-RU" sz="1800" dirty="0" smtClean="0"/>
              <a:t>(«</a:t>
            </a:r>
            <a:r>
              <a:rPr lang="en-US" sz="1800" dirty="0"/>
              <a:t>Z</a:t>
            </a:r>
            <a:r>
              <a:rPr lang="ru-RU" sz="1800" dirty="0"/>
              <a:t>»</a:t>
            </a:r>
            <a:r>
              <a:rPr lang="en-US" sz="1800" dirty="0"/>
              <a:t> </a:t>
            </a:r>
            <a:r>
              <a:rPr lang="ru-RU" sz="1800" dirty="0"/>
              <a:t>– </a:t>
            </a:r>
            <a:r>
              <a:rPr lang="ru-RU" sz="1800" dirty="0" smtClean="0"/>
              <a:t>любая нота). Знак </a:t>
            </a:r>
            <a:r>
              <a:rPr lang="en-US" sz="1800" dirty="0" smtClean="0"/>
              <a:t>“#” </a:t>
            </a:r>
            <a:r>
              <a:rPr lang="ru-RU" sz="1800" dirty="0" smtClean="0"/>
              <a:t>называется «ди</a:t>
            </a:r>
            <a:r>
              <a:rPr lang="ru-RU" sz="1800" b="1" dirty="0" smtClean="0"/>
              <a:t>е</a:t>
            </a:r>
            <a:r>
              <a:rPr lang="ru-RU" sz="1800" dirty="0" smtClean="0"/>
              <a:t>з» и означает повышение на полутон. Знак «бем</a:t>
            </a:r>
            <a:r>
              <a:rPr lang="ru-RU" sz="1800" b="1" dirty="0" smtClean="0"/>
              <a:t>о</a:t>
            </a:r>
            <a:r>
              <a:rPr lang="ru-RU" sz="1800" dirty="0" smtClean="0"/>
              <a:t>ль» (понижение на полутон) не используем. </a:t>
            </a:r>
          </a:p>
          <a:p>
            <a:pPr marL="0" indent="361950">
              <a:buNone/>
            </a:pPr>
            <a:r>
              <a:rPr lang="ru-RU" sz="1800" dirty="0" smtClean="0"/>
              <a:t>Круг на рис.2 («круг аккордов») можно поворачивать: щёлкнуть мышкой по окружности, появится квадрат, у середины одной из его сторон есть зелёная точка, прижать её мышкой и поворачивать на нужное количество полутонов</a:t>
            </a:r>
            <a:r>
              <a:rPr lang="ru-RU" sz="1700" dirty="0" smtClean="0"/>
              <a:t>. </a:t>
            </a:r>
          </a:p>
          <a:p>
            <a:pPr marL="0" indent="361950">
              <a:buNone/>
            </a:pPr>
            <a:r>
              <a:rPr lang="ru-RU" sz="1400" baseline="30000" dirty="0" smtClean="0"/>
              <a:t>*)</a:t>
            </a:r>
            <a:r>
              <a:rPr lang="ru-RU" sz="1400" dirty="0" smtClean="0"/>
              <a:t> Все эти ноты теоретически равноправны</a:t>
            </a:r>
            <a:r>
              <a:rPr lang="ru-RU" sz="1400" dirty="0"/>
              <a:t>, априори выделенных </a:t>
            </a:r>
            <a:r>
              <a:rPr lang="ru-RU" sz="1400" dirty="0" smtClean="0"/>
              <a:t>нет. На грифе гитары это </a:t>
            </a:r>
            <a:r>
              <a:rPr lang="ru-RU" sz="1400" dirty="0" smtClean="0"/>
              <a:t>почти так</a:t>
            </a:r>
            <a:r>
              <a:rPr lang="ru-RU" sz="1400" dirty="0" smtClean="0"/>
              <a:t>, но, напр., </a:t>
            </a:r>
            <a:r>
              <a:rPr lang="ru-RU" sz="1400" dirty="0"/>
              <a:t>различие формы и положения белых </a:t>
            </a:r>
            <a:r>
              <a:rPr lang="ru-RU" sz="1400" dirty="0"/>
              <a:t>и </a:t>
            </a:r>
            <a:r>
              <a:rPr lang="ru-RU" sz="1400" dirty="0" smtClean="0"/>
              <a:t>чёрных клавиш </a:t>
            </a:r>
            <a:r>
              <a:rPr lang="ru-RU" sz="1400" dirty="0"/>
              <a:t>фортепьяно </a:t>
            </a:r>
            <a:r>
              <a:rPr lang="ru-RU" sz="1400" dirty="0" smtClean="0"/>
              <a:t>существенно нарушает </a:t>
            </a:r>
            <a:r>
              <a:rPr lang="ru-RU" sz="1400" dirty="0" smtClean="0"/>
              <a:t>это равноправие</a:t>
            </a:r>
            <a:r>
              <a:rPr lang="ru-RU" sz="1400" dirty="0" smtClean="0"/>
              <a:t>. </a:t>
            </a: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473403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35470"/>
            <a:ext cx="9108504" cy="6822530"/>
          </a:xfrm>
        </p:spPr>
        <p:txBody>
          <a:bodyPr lIns="0" tIns="0" rIns="0" bIns="0">
            <a:noAutofit/>
          </a:bodyPr>
          <a:lstStyle/>
          <a:p>
            <a:pPr marL="0" indent="361950">
              <a:buNone/>
            </a:pPr>
            <a:r>
              <a:rPr lang="ru-RU" sz="1800" dirty="0"/>
              <a:t>В аккомпанементе нередко применяется такой приём: один куплет исполняется, напр., </a:t>
            </a:r>
            <a:r>
              <a:rPr lang="ru-RU" sz="1800" dirty="0" smtClean="0"/>
              <a:t>в </a:t>
            </a:r>
            <a:r>
              <a:rPr lang="en-US" sz="1800" dirty="0"/>
              <a:t>Gm</a:t>
            </a:r>
            <a:r>
              <a:rPr lang="ru-RU" sz="1800" dirty="0"/>
              <a:t>, а следующий напр., </a:t>
            </a:r>
            <a:r>
              <a:rPr lang="ru-RU" sz="1800" dirty="0" smtClean="0"/>
              <a:t>в </a:t>
            </a:r>
            <a:r>
              <a:rPr lang="en-US" sz="1800" dirty="0"/>
              <a:t>Am</a:t>
            </a:r>
            <a:r>
              <a:rPr lang="ru-RU" sz="1800" dirty="0"/>
              <a:t> (т.е. всё – на тон выше), и т.п. Это соответствует </a:t>
            </a:r>
            <a:r>
              <a:rPr lang="ru-RU" sz="1800" dirty="0" smtClean="0"/>
              <a:t>просто повороту гармонического круга, </a:t>
            </a:r>
            <a:r>
              <a:rPr lang="ru-RU" sz="1800" dirty="0"/>
              <a:t>а запись </a:t>
            </a:r>
            <a:r>
              <a:rPr lang="ru-RU" sz="1800" dirty="0" smtClean="0"/>
              <a:t>АП </a:t>
            </a:r>
            <a:r>
              <a:rPr lang="ru-RU" sz="1800" dirty="0"/>
              <a:t>(напр., </a:t>
            </a:r>
            <a:r>
              <a:rPr lang="el-GR" sz="2000" b="1" dirty="0">
                <a:solidFill>
                  <a:prstClr val="black"/>
                </a:solidFill>
              </a:rPr>
              <a:t>α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l-GR" sz="2000" b="1" dirty="0">
                <a:solidFill>
                  <a:prstClr val="black"/>
                </a:solidFill>
              </a:rPr>
              <a:t>β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el-GR" sz="2000" b="1" dirty="0">
                <a:solidFill>
                  <a:prstClr val="black"/>
                </a:solidFill>
              </a:rPr>
              <a:t>κ</a:t>
            </a:r>
            <a:r>
              <a:rPr lang="ru-RU" sz="1800" dirty="0">
                <a:solidFill>
                  <a:prstClr val="black"/>
                </a:solidFill>
              </a:rPr>
              <a:t>7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l-GR" sz="2000" b="1" dirty="0">
                <a:solidFill>
                  <a:prstClr val="black"/>
                </a:solidFill>
              </a:rPr>
              <a:t>π</a:t>
            </a:r>
            <a:r>
              <a:rPr lang="ru-RU" sz="1800" dirty="0">
                <a:solidFill>
                  <a:prstClr val="black"/>
                </a:solidFill>
              </a:rPr>
              <a:t>,…</a:t>
            </a:r>
            <a:r>
              <a:rPr lang="ru-RU" sz="1800" dirty="0"/>
              <a:t>) остаётся неизменной.</a:t>
            </a:r>
            <a:endParaRPr lang="en-US" sz="1800" dirty="0"/>
          </a:p>
          <a:p>
            <a:pPr marL="0" indent="361950">
              <a:buNone/>
            </a:pPr>
            <a:r>
              <a:rPr lang="ru-RU" sz="1800" dirty="0"/>
              <a:t>Повышение на полутон – поворот </a:t>
            </a:r>
            <a:r>
              <a:rPr lang="ru-RU" sz="1800" dirty="0" smtClean="0"/>
              <a:t>гармонического круга на </a:t>
            </a:r>
            <a:r>
              <a:rPr lang="ru-RU" sz="1800" dirty="0"/>
              <a:t>5 шагов против </a:t>
            </a:r>
            <a:r>
              <a:rPr lang="ru-RU" sz="1800" dirty="0" err="1"/>
              <a:t>час.стр</a:t>
            </a:r>
            <a:r>
              <a:rPr lang="ru-RU" sz="1800" dirty="0"/>
              <a:t>.</a:t>
            </a:r>
            <a:endParaRPr lang="en-US" sz="1800" dirty="0"/>
          </a:p>
          <a:p>
            <a:pPr marL="0" indent="361950">
              <a:buNone/>
            </a:pPr>
            <a:r>
              <a:rPr lang="ru-RU" sz="1800" dirty="0"/>
              <a:t>Повышение на тон – поворот на 2 шага по </a:t>
            </a:r>
            <a:r>
              <a:rPr lang="ru-RU" sz="1800" dirty="0" err="1"/>
              <a:t>час.стр</a:t>
            </a:r>
            <a:r>
              <a:rPr lang="ru-RU" sz="1800" dirty="0"/>
              <a:t>.</a:t>
            </a:r>
            <a:endParaRPr lang="en-US" sz="1800" dirty="0"/>
          </a:p>
          <a:p>
            <a:pPr marL="0" indent="361950">
              <a:buNone/>
            </a:pPr>
            <a:r>
              <a:rPr lang="ru-RU" sz="1800" dirty="0"/>
              <a:t>Повышение на кварту –  поворот на 1 шаг против </a:t>
            </a:r>
            <a:r>
              <a:rPr lang="ru-RU" sz="1800" dirty="0" err="1"/>
              <a:t>час.стр</a:t>
            </a:r>
            <a:r>
              <a:rPr lang="ru-RU" sz="1800" dirty="0"/>
              <a:t>., и т.п</a:t>
            </a:r>
            <a:r>
              <a:rPr lang="ru-RU" sz="1800" dirty="0" smtClean="0"/>
              <a:t>.</a:t>
            </a:r>
          </a:p>
          <a:p>
            <a:pPr marL="0" indent="361950">
              <a:buNone/>
            </a:pPr>
            <a:endParaRPr lang="en-US" sz="1800" dirty="0" smtClean="0"/>
          </a:p>
          <a:p>
            <a:pPr marL="0" indent="361950">
              <a:buNone/>
            </a:pPr>
            <a:r>
              <a:rPr lang="ru-RU" sz="1800" dirty="0" smtClean="0"/>
              <a:t>Если </a:t>
            </a:r>
            <a:r>
              <a:rPr lang="ru-RU" sz="1800" dirty="0"/>
              <a:t>тонический аккорд – </a:t>
            </a:r>
            <a:r>
              <a:rPr lang="el-GR" sz="2000" b="1" dirty="0">
                <a:solidFill>
                  <a:prstClr val="black"/>
                </a:solidFill>
              </a:rPr>
              <a:t>α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ru-RU" sz="1800" dirty="0"/>
              <a:t>, то </a:t>
            </a:r>
            <a:r>
              <a:rPr lang="el-GR" sz="2000" b="1" dirty="0">
                <a:solidFill>
                  <a:prstClr val="black"/>
                </a:solidFill>
              </a:rPr>
              <a:t>π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</a:rPr>
              <a:t>называем </a:t>
            </a:r>
            <a:r>
              <a:rPr lang="ru-RU" sz="1800" dirty="0">
                <a:solidFill>
                  <a:prstClr val="black"/>
                </a:solidFill>
              </a:rPr>
              <a:t>«параллельный мажор», а если </a:t>
            </a:r>
            <a:r>
              <a:rPr lang="ru-RU" sz="1800" dirty="0"/>
              <a:t>тонический – </a:t>
            </a:r>
            <a:r>
              <a:rPr lang="el-GR" sz="2000" b="1" dirty="0">
                <a:solidFill>
                  <a:prstClr val="black"/>
                </a:solidFill>
              </a:rPr>
              <a:t>α</a:t>
            </a:r>
            <a:r>
              <a:rPr lang="ru-RU" sz="1800" dirty="0"/>
              <a:t>, то </a:t>
            </a:r>
            <a:r>
              <a:rPr lang="el-GR" sz="2000" b="1" dirty="0">
                <a:solidFill>
                  <a:prstClr val="black"/>
                </a:solidFill>
              </a:rPr>
              <a:t>μ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ru-RU" sz="2000" dirty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</a:rPr>
              <a:t>называем </a:t>
            </a:r>
            <a:r>
              <a:rPr lang="ru-RU" sz="1800" dirty="0">
                <a:solidFill>
                  <a:prstClr val="black"/>
                </a:solidFill>
              </a:rPr>
              <a:t>«параллельный минор».</a:t>
            </a:r>
            <a:r>
              <a:rPr lang="ru-RU" sz="1800" dirty="0"/>
              <a:t> Для </a:t>
            </a:r>
            <a:r>
              <a:rPr lang="en-US" sz="1800" b="1" dirty="0"/>
              <a:t>“</a:t>
            </a:r>
            <a:r>
              <a:rPr lang="el-GR" sz="2000" b="1" dirty="0"/>
              <a:t>π</a:t>
            </a:r>
            <a:r>
              <a:rPr lang="en-US" sz="1800" b="1" dirty="0"/>
              <a:t>”</a:t>
            </a:r>
            <a:r>
              <a:rPr lang="ru-RU" sz="1800" dirty="0"/>
              <a:t> </a:t>
            </a:r>
            <a:r>
              <a:rPr lang="ru-RU" sz="1800" dirty="0" err="1"/>
              <a:t>суб</a:t>
            </a:r>
            <a:r>
              <a:rPr lang="ru-RU" sz="1800" dirty="0"/>
              <a:t>-доминантой является </a:t>
            </a:r>
            <a:r>
              <a:rPr lang="en-US" sz="1800" b="1" dirty="0"/>
              <a:t>“</a:t>
            </a:r>
            <a:r>
              <a:rPr lang="el-GR" sz="2000" b="1" dirty="0"/>
              <a:t>τ</a:t>
            </a:r>
            <a:r>
              <a:rPr lang="en-US" sz="1800" b="1" dirty="0"/>
              <a:t>”</a:t>
            </a:r>
            <a:r>
              <a:rPr lang="ru-RU" sz="1800" dirty="0"/>
              <a:t>, а доминантой – </a:t>
            </a:r>
            <a:r>
              <a:rPr lang="en-US" sz="1800" b="1" dirty="0"/>
              <a:t>“</a:t>
            </a:r>
            <a:r>
              <a:rPr lang="el-GR" sz="2000" b="1" dirty="0"/>
              <a:t>κ</a:t>
            </a:r>
            <a:r>
              <a:rPr lang="en-US" sz="1800" b="1" dirty="0"/>
              <a:t>”</a:t>
            </a:r>
            <a:r>
              <a:rPr lang="ru-RU" sz="1800" dirty="0"/>
              <a:t> и т.п. для всех греческих букв </a:t>
            </a:r>
            <a:r>
              <a:rPr lang="ru-RU" sz="1800" dirty="0" smtClean="0"/>
              <a:t>гармонического круга рис.3</a:t>
            </a:r>
            <a:r>
              <a:rPr lang="ru-RU" sz="1800" dirty="0"/>
              <a:t>. </a:t>
            </a:r>
          </a:p>
          <a:p>
            <a:pPr marL="0" indent="361950">
              <a:buNone/>
            </a:pP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Имея </a:t>
            </a:r>
            <a:r>
              <a:rPr lang="ru-RU" sz="1800" dirty="0"/>
              <a:t>запись </a:t>
            </a:r>
            <a:r>
              <a:rPr lang="ru-RU" sz="1800" dirty="0" smtClean="0"/>
              <a:t>АП </a:t>
            </a:r>
            <a:r>
              <a:rPr lang="ru-RU" sz="1800" dirty="0"/>
              <a:t>в общем виде (напр., </a:t>
            </a:r>
            <a:r>
              <a:rPr lang="el-GR" sz="2000" b="1" dirty="0">
                <a:solidFill>
                  <a:prstClr val="black"/>
                </a:solidFill>
              </a:rPr>
              <a:t>α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l-GR" sz="2000" b="1" dirty="0">
                <a:solidFill>
                  <a:prstClr val="black"/>
                </a:solidFill>
              </a:rPr>
              <a:t>β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ru-RU" sz="1800" dirty="0">
                <a:solidFill>
                  <a:prstClr val="black"/>
                </a:solidFill>
              </a:rPr>
              <a:t> </a:t>
            </a:r>
            <a:r>
              <a:rPr lang="el-GR" sz="2000" b="1" dirty="0">
                <a:solidFill>
                  <a:prstClr val="black"/>
                </a:solidFill>
              </a:rPr>
              <a:t>κ</a:t>
            </a:r>
            <a:r>
              <a:rPr lang="ru-RU" sz="1800" dirty="0">
                <a:solidFill>
                  <a:prstClr val="black"/>
                </a:solidFill>
              </a:rPr>
              <a:t>7</a:t>
            </a:r>
            <a:r>
              <a:rPr lang="en-US" sz="1800" dirty="0">
                <a:solidFill>
                  <a:prstClr val="black"/>
                </a:solidFill>
              </a:rPr>
              <a:t> </a:t>
            </a:r>
            <a:r>
              <a:rPr lang="el-GR" sz="2000" b="1" dirty="0">
                <a:solidFill>
                  <a:prstClr val="black"/>
                </a:solidFill>
              </a:rPr>
              <a:t>π</a:t>
            </a:r>
            <a:r>
              <a:rPr lang="ru-RU" sz="1800" dirty="0" smtClean="0">
                <a:solidFill>
                  <a:prstClr val="black"/>
                </a:solidFill>
              </a:rPr>
              <a:t>,…</a:t>
            </a:r>
            <a:r>
              <a:rPr lang="ru-RU" sz="1800" dirty="0" smtClean="0"/>
              <a:t>) можно получить запись конкретных аккордов с любым тоническим аккордом – достаточно повернуть гармонический круг так, чтобы вверху оказался желаемый тонический аккорд.</a:t>
            </a:r>
          </a:p>
          <a:p>
            <a:pPr marL="0" indent="361950">
              <a:buNone/>
            </a:pPr>
            <a:r>
              <a:rPr lang="ru-RU" sz="1800" dirty="0" smtClean="0"/>
              <a:t>Например, если запись АП </a:t>
            </a:r>
            <a:r>
              <a:rPr lang="ru-RU" sz="1800" dirty="0"/>
              <a:t>в общем виде </a:t>
            </a:r>
            <a:r>
              <a:rPr lang="ru-RU" sz="1800" dirty="0" smtClean="0"/>
              <a:t>: </a:t>
            </a:r>
            <a:endParaRPr lang="ru-RU" sz="1800" dirty="0"/>
          </a:p>
          <a:p>
            <a:pPr marL="0" indent="361950">
              <a:buNone/>
            </a:pPr>
            <a:r>
              <a:rPr lang="ru-RU" sz="1800" b="1" dirty="0" smtClean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en-US" sz="1800" dirty="0" smtClean="0">
                <a:solidFill>
                  <a:prstClr val="black"/>
                </a:solidFill>
              </a:rPr>
              <a:t>    </a:t>
            </a:r>
            <a:r>
              <a:rPr lang="el-GR" sz="2000" b="1" dirty="0">
                <a:solidFill>
                  <a:prstClr val="black"/>
                </a:solidFill>
              </a:rPr>
              <a:t>ε</a:t>
            </a:r>
            <a:r>
              <a:rPr lang="ru-RU" sz="1800" dirty="0">
                <a:solidFill>
                  <a:prstClr val="black"/>
                </a:solidFill>
              </a:rPr>
              <a:t>7    </a:t>
            </a:r>
            <a:r>
              <a:rPr lang="el-GR" sz="2000" b="1" dirty="0">
                <a:solidFill>
                  <a:prstClr val="black"/>
                </a:solidFill>
              </a:rPr>
              <a:t>μ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ru-RU" sz="1800" dirty="0">
                <a:solidFill>
                  <a:prstClr val="black"/>
                </a:solidFill>
              </a:rPr>
              <a:t>    </a:t>
            </a:r>
            <a:r>
              <a:rPr lang="el-GR" sz="2000" b="1" dirty="0">
                <a:solidFill>
                  <a:prstClr val="black"/>
                </a:solidFill>
              </a:rPr>
              <a:t>λ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ru-RU" sz="1800" dirty="0">
                <a:solidFill>
                  <a:prstClr val="black"/>
                </a:solidFill>
              </a:rPr>
              <a:t>    </a:t>
            </a:r>
            <a:r>
              <a:rPr lang="en-US" sz="2000" b="1" dirty="0">
                <a:solidFill>
                  <a:prstClr val="black"/>
                </a:solidFill>
              </a:rPr>
              <a:t>ω</a:t>
            </a:r>
            <a:r>
              <a:rPr lang="en-US" sz="1800" dirty="0">
                <a:solidFill>
                  <a:prstClr val="black"/>
                </a:solidFill>
              </a:rPr>
              <a:t>7</a:t>
            </a:r>
            <a:r>
              <a:rPr lang="ru-RU" sz="1800" dirty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ru-RU" sz="1800" dirty="0" smtClean="0">
                <a:solidFill>
                  <a:prstClr val="black"/>
                </a:solidFill>
              </a:rPr>
              <a:t>,</a:t>
            </a:r>
            <a:endParaRPr lang="ru-RU" sz="2000" dirty="0" smtClean="0">
              <a:solidFill>
                <a:prstClr val="black"/>
              </a:solidFill>
            </a:endParaRPr>
          </a:p>
          <a:p>
            <a:pPr marL="0" indent="361950">
              <a:buNone/>
            </a:pPr>
            <a:r>
              <a:rPr lang="ru-RU" sz="1800" dirty="0" smtClean="0">
                <a:solidFill>
                  <a:prstClr val="black"/>
                </a:solidFill>
              </a:rPr>
              <a:t>а хотим получить аккорды при тоническом аккорде </a:t>
            </a:r>
            <a:r>
              <a:rPr lang="en-US" sz="1800" dirty="0" smtClean="0">
                <a:solidFill>
                  <a:prstClr val="black"/>
                </a:solidFill>
              </a:rPr>
              <a:t>D</a:t>
            </a:r>
            <a:r>
              <a:rPr lang="ru-RU" sz="1800" dirty="0" smtClean="0">
                <a:solidFill>
                  <a:prstClr val="black"/>
                </a:solidFill>
              </a:rPr>
              <a:t> (то есть играть в Ре мажоре), то поворачиваем гармонический круг </a:t>
            </a:r>
            <a:r>
              <a:rPr lang="ru-RU" sz="1800" dirty="0" smtClean="0"/>
              <a:t>так, чтобы вверху было </a:t>
            </a:r>
            <a:r>
              <a:rPr lang="en-US" sz="1800" dirty="0" smtClean="0"/>
              <a:t>“D(m)”</a:t>
            </a:r>
            <a:r>
              <a:rPr lang="ru-RU" sz="1800" dirty="0" smtClean="0"/>
              <a:t> и получаем:</a:t>
            </a:r>
          </a:p>
          <a:p>
            <a:pPr marL="0" indent="361950">
              <a:buNone/>
            </a:pPr>
            <a:r>
              <a:rPr lang="ru-RU" sz="1800" dirty="0" smtClean="0"/>
              <a:t>    </a:t>
            </a:r>
            <a:r>
              <a:rPr lang="en-US" sz="1800" dirty="0" smtClean="0"/>
              <a:t>D   F#7   </a:t>
            </a:r>
            <a:r>
              <a:rPr lang="en-US" sz="1800" dirty="0" err="1" smtClean="0"/>
              <a:t>Hm</a:t>
            </a:r>
            <a:r>
              <a:rPr lang="en-US" sz="1800" dirty="0" smtClean="0"/>
              <a:t>   </a:t>
            </a:r>
            <a:r>
              <a:rPr lang="en-US" sz="1800" dirty="0" err="1" smtClean="0"/>
              <a:t>Em</a:t>
            </a:r>
            <a:r>
              <a:rPr lang="en-US" sz="1800" dirty="0" smtClean="0"/>
              <a:t>   A7   D.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40140812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35470"/>
            <a:ext cx="9108504" cy="6822530"/>
          </a:xfrm>
        </p:spPr>
        <p:txBody>
          <a:bodyPr lIns="0" tIns="0" rIns="0" bIns="0">
            <a:noAutofit/>
          </a:bodyPr>
          <a:lstStyle/>
          <a:p>
            <a:pPr marL="0" indent="0" algn="ctr">
              <a:buNone/>
            </a:pP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Дополнительные сведения, </a:t>
            </a:r>
            <a:endParaRPr lang="ru-RU" sz="2000" b="1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 algn="ctr">
              <a:buNone/>
            </a:pPr>
            <a:r>
              <a:rPr lang="ru-RU" sz="20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необязательные </a:t>
            </a:r>
            <a:r>
              <a:rPr lang="ru-RU" sz="2000" b="1" dirty="0">
                <a:latin typeface="Courier New" panose="02070309020205020404" pitchFamily="49" charset="0"/>
                <a:cs typeface="Courier New" panose="02070309020205020404" pitchFamily="49" charset="0"/>
              </a:rPr>
              <a:t>для аккомпанемента смысловых песен</a:t>
            </a:r>
          </a:p>
          <a:p>
            <a:pPr marL="0" indent="36195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Мы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имеем 12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«элементарных шагов»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на октаву, 12 полутонов на октаву (см.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рис.2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Если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«шагать»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по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одному полутону,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то понадобится 12 одинаковых шагов, чтобы пройти весь круг.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Теперь допустим, что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«шаги»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могут быть двух типов: маленькие (1 Полутон) и большие (2 Полутона, т.е. 1 Тон).</a:t>
            </a: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Зададимся целью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пройти круг по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час.стрелке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b="1" i="1" dirty="0">
                <a:latin typeface="Courier New" panose="02070309020205020404" pitchFamily="49" charset="0"/>
                <a:cs typeface="Courier New" panose="02070309020205020404" pitchFamily="49" charset="0"/>
              </a:rPr>
              <a:t>семью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шагами, большими и маленькими.</a:t>
            </a: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Для этого надо сделать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5 больших шагов и 2 маленьких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 Таким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образом, 5 раз шагаем на Тон и 2 раза - на Полутон.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Когда шагать на Тон, а когда на Полутон - дело наше.</a:t>
            </a:r>
          </a:p>
          <a:p>
            <a:pPr marL="0" indent="361950">
              <a:buNone/>
            </a:pP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Ниже Полутон может обозначаться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«П»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или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«-»,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а Тон может обозначаться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«Т»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или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«--».</a:t>
            </a:r>
          </a:p>
        </p:txBody>
      </p:sp>
    </p:spTree>
    <p:extLst>
      <p:ext uri="{BB962C8B-B14F-4D97-AF65-F5344CB8AC3E}">
        <p14:creationId xmlns:p14="http://schemas.microsoft.com/office/powerpoint/2010/main" val="23380128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35470"/>
            <a:ext cx="9108504" cy="6822530"/>
          </a:xfrm>
        </p:spPr>
        <p:txBody>
          <a:bodyPr lIns="0" tIns="0" rIns="0" bIns="0">
            <a:noAutofit/>
          </a:bodyPr>
          <a:lstStyle/>
          <a:p>
            <a:pPr marL="0" indent="361950">
              <a:buNone/>
            </a:pPr>
            <a:endParaRPr lang="ru-RU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Если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пока что ввести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запреты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на: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 два маленьких шага подряд (П П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 и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* четыре больших шага подряд (Т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Т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),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то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на винтовой линии рис.1 будем иметь следующую последовательность шагов:</a:t>
            </a:r>
          </a:p>
          <a:p>
            <a:pPr marL="0" indent="361950">
              <a:buNone/>
            </a:pP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П...</a:t>
            </a:r>
          </a:p>
          <a:p>
            <a:pPr marL="0" indent="361950">
              <a:buNone/>
            </a:pPr>
            <a:endParaRPr lang="ru-RU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endParaRPr lang="en-US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Эта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последовательность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не имеет </a:t>
            </a:r>
            <a:r>
              <a:rPr lang="ru-RU" sz="1800" i="1" dirty="0">
                <a:latin typeface="Courier New" panose="02070309020205020404" pitchFamily="49" charset="0"/>
                <a:cs typeface="Courier New" panose="02070309020205020404" pitchFamily="49" charset="0"/>
              </a:rPr>
              <a:t>априори выделенной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«стартовой»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позиции, можно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начать с любой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и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сделавши 7 шагов направо,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тем самым завершить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проход октавы.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Например:</a:t>
            </a: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«Натуральный мажор»: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(-- -- - -- -- -- -)</a:t>
            </a: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«Натуральный минор»: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Т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(-- - -- -- - -- --)</a:t>
            </a: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«Фригийский лад»:   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П 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(- -- -- -- - -- --) 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...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Пример натурального мажора: До--Ре--Ми-Фа--Соль--Ля--Си-До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.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824" y="2136272"/>
            <a:ext cx="8677656" cy="932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19267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35470"/>
            <a:ext cx="9108504" cy="6822530"/>
          </a:xfrm>
        </p:spPr>
        <p:txBody>
          <a:bodyPr lIns="0" tIns="0" rIns="0" bIns="0">
            <a:noAutofit/>
          </a:bodyPr>
          <a:lstStyle/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Как и на первом слайде, обозначим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частоту 440 Герц латинской буквой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«A»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и от этой ноты построим Фригийский лад, каждую следующую ноту обозначая следующей буквой латинского алфавита.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Получим: A-B--C--D--E-F--G--A.</a:t>
            </a: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Для того,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чтобы в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«До мажоре»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иметь для всех нот простые буквенные обозначения (без диезов-бемолей),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следующей латинской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буквой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«H»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обозначим ноту B#.</a:t>
            </a: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Тогда До мажор: C--D--E-F--G--A--H-C.</a:t>
            </a:r>
          </a:p>
          <a:p>
            <a:pPr marL="0" indent="361950">
              <a:buNone/>
            </a:pP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Можно допустить и три типа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«шагов»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для прохода октавы семью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шагами: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Полутон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(«-»),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Тон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(«--»)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и три Полутона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(«---»).</a:t>
            </a: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Это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реализуется в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«Гармоническом миноре»: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(-- - -- -- - ---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-).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Можно снять запрет на четыре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Тоновых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шага подряд (Т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</a:t>
            </a:r>
            <a:r>
              <a:rPr lang="ru-RU" sz="18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Т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 Т), это реализуется в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«Мелодическом миноре»: 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(-- - -- -- -- --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-).</a:t>
            </a:r>
          </a:p>
          <a:p>
            <a:pPr marL="0" indent="361950">
              <a:buNone/>
            </a:pPr>
            <a:endParaRPr lang="ru-RU" sz="18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Конечно, необязательно проходить октаву именно семью шагами, есть множество других систем. </a:t>
            </a:r>
            <a:endParaRPr lang="ru-RU" sz="18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361950">
              <a:buNone/>
            </a:pP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Но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насколько я знаю, за полторы тысячи лет до Рождества Христова индийские арии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при исполнении гимнов своей </a:t>
            </a:r>
            <a:r>
              <a:rPr lang="ru-RU" sz="18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Ригведы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 любили использовать гамму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, 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близкую к </a:t>
            </a:r>
            <a:r>
              <a:rPr lang="ru-RU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нашей мажорной, хотя у них было более 20 "элементарных шагов" на октаву (а не 12, как у нас</a:t>
            </a:r>
            <a:r>
              <a:rPr lang="ru-RU" sz="18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).</a:t>
            </a:r>
          </a:p>
          <a:p>
            <a:pPr marL="0" indent="361950" algn="r">
              <a:buNone/>
            </a:pPr>
            <a:r>
              <a:rPr lang="ru-RU" sz="1800" dirty="0" smtClean="0">
                <a:latin typeface="Calibri" panose="020F0502020204030204" pitchFamily="34" charset="0"/>
                <a:cs typeface="Calibri" panose="020F0502020204030204" pitchFamily="34" charset="0"/>
              </a:rPr>
              <a:t>3 ноября 2018.</a:t>
            </a:r>
            <a:endParaRPr lang="ru-RU" sz="18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7726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4808" y="-16843"/>
            <a:ext cx="9129192" cy="687484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Последние изменения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21-I-2019</a:t>
            </a:r>
          </a:p>
          <a:p>
            <a:pPr marL="0" indent="0">
              <a:buNone/>
            </a:pPr>
            <a:r>
              <a:rPr lang="en-US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“Z” </a:t>
            </a:r>
            <a:r>
              <a:rPr lang="ru-R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– обозначение любой из нот </a:t>
            </a:r>
            <a:r>
              <a:rPr lang="ru-R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(слайд </a:t>
            </a:r>
            <a:r>
              <a:rPr lang="ru-R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1, </a:t>
            </a:r>
            <a:r>
              <a:rPr lang="ru-RU" sz="1400" dirty="0">
                <a:latin typeface="Courier New" panose="02070309020205020404" pitchFamily="49" charset="0"/>
                <a:cs typeface="Courier New" panose="02070309020205020404" pitchFamily="49" charset="0"/>
              </a:rPr>
              <a:t>внизу)</a:t>
            </a:r>
            <a:endParaRPr lang="ru-RU" sz="1400" dirty="0" smtClean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marL="0" indent="0">
              <a:buNone/>
            </a:pPr>
            <a:r>
              <a:rPr lang="ru-RU" sz="14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Уточнены обозначения увеличенного и уменьшённого аккордов (слайд 4, внизу)</a:t>
            </a:r>
            <a:endParaRPr lang="ru-RU" sz="1400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943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64898"/>
            <a:ext cx="9121386" cy="6220486"/>
          </a:xfrm>
        </p:spPr>
      </p:pic>
      <p:sp>
        <p:nvSpPr>
          <p:cNvPr id="5" name="TextBox 4"/>
          <p:cNvSpPr txBox="1"/>
          <p:nvPr/>
        </p:nvSpPr>
        <p:spPr>
          <a:xfrm>
            <a:off x="8592337" y="44624"/>
            <a:ext cx="51616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dirty="0" smtClean="0"/>
              <a:t>Рис.1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3252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3970260" y="116632"/>
            <a:ext cx="2483052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1(8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«окт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ва»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 2/1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684196" y="676017"/>
            <a:ext cx="410369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2-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732267" y="1628392"/>
            <a:ext cx="1800173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2(9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«н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о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на»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104404" y="3176654"/>
            <a:ext cx="1885131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3m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 «малая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рция» 6/5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(-0,9%)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763792" y="4603194"/>
            <a:ext cx="1881925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«большая </a:t>
            </a: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т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рция» 5/4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(+0,8%)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676046" y="5677291"/>
            <a:ext cx="2362313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«кв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а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рта» 4/3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(+0,1%)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4233639" y="6093296"/>
            <a:ext cx="410369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5-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1528770" y="5733256"/>
            <a:ext cx="1500732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«кв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и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нта»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3/2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(-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0,1</a:t>
            </a:r>
            <a:r>
              <a:rPr lang="ru-RU" sz="1000" dirty="0">
                <a:latin typeface="Arial" panose="020B0604020202020204" pitchFamily="34" charset="0"/>
                <a:cs typeface="Arial" panose="020B0604020202020204" pitchFamily="34" charset="0"/>
              </a:rPr>
              <a:t>%)</a:t>
            </a:r>
          </a:p>
        </p:txBody>
      </p:sp>
      <p:sp>
        <p:nvSpPr>
          <p:cNvPr id="49" name="TextBox 48"/>
          <p:cNvSpPr txBox="1"/>
          <p:nvPr/>
        </p:nvSpPr>
        <p:spPr>
          <a:xfrm>
            <a:off x="1547664" y="4653136"/>
            <a:ext cx="52578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5+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251520" y="3176654"/>
            <a:ext cx="1469954" cy="86177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«с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кста»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sz="3600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5/3</a:t>
            </a:r>
            <a:r>
              <a:rPr lang="ru-RU" sz="1000" dirty="0" smtClean="0">
                <a:latin typeface="Arial" panose="020B0604020202020204" pitchFamily="34" charset="0"/>
                <a:cs typeface="Arial" panose="020B0604020202020204" pitchFamily="34" charset="0"/>
              </a:rPr>
              <a:t> (+0,9%)</a:t>
            </a:r>
            <a:endParaRPr lang="ru-RU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395536" y="1722874"/>
            <a:ext cx="1687963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«с</a:t>
            </a:r>
            <a:r>
              <a:rPr lang="ru-RU" sz="2000" b="1" dirty="0" smtClean="0">
                <a:latin typeface="Arial" panose="020B0604020202020204" pitchFamily="34" charset="0"/>
                <a:cs typeface="Arial" panose="020B0604020202020204" pitchFamily="34" charset="0"/>
              </a:rPr>
              <a:t>е</a:t>
            </a:r>
            <a:r>
              <a:rPr lang="ru-RU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птима»</a:t>
            </a:r>
            <a:r>
              <a:rPr lang="ru-RU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606055" y="620688"/>
            <a:ext cx="525785" cy="55399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3600" dirty="0" smtClean="0">
                <a:latin typeface="Arial" panose="020B0604020202020204" pitchFamily="34" charset="0"/>
                <a:cs typeface="Arial" panose="020B0604020202020204" pitchFamily="34" charset="0"/>
              </a:rPr>
              <a:t>7+</a:t>
            </a:r>
            <a:endParaRPr lang="ru-RU" sz="3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67" name="Группа 66"/>
          <p:cNvGrpSpPr/>
          <p:nvPr/>
        </p:nvGrpSpPr>
        <p:grpSpPr>
          <a:xfrm>
            <a:off x="395536" y="96214"/>
            <a:ext cx="6945626" cy="5855852"/>
            <a:chOff x="395536" y="96214"/>
            <a:chExt cx="6945626" cy="5855852"/>
          </a:xfrm>
        </p:grpSpPr>
        <p:grpSp>
          <p:nvGrpSpPr>
            <p:cNvPr id="65" name="Группа 64"/>
            <p:cNvGrpSpPr/>
            <p:nvPr/>
          </p:nvGrpSpPr>
          <p:grpSpPr>
            <a:xfrm>
              <a:off x="1113398" y="96214"/>
              <a:ext cx="6227764" cy="5855852"/>
              <a:chOff x="1113398" y="96214"/>
              <a:chExt cx="6227764" cy="5855852"/>
            </a:xfrm>
          </p:grpSpPr>
          <p:sp>
            <p:nvSpPr>
              <p:cNvPr id="40" name="Дуга 39"/>
              <p:cNvSpPr/>
              <p:nvPr/>
            </p:nvSpPr>
            <p:spPr>
              <a:xfrm rot="16422898">
                <a:off x="1299354" y="-89742"/>
                <a:ext cx="5855852" cy="6227764"/>
              </a:xfrm>
              <a:prstGeom prst="arc">
                <a:avLst>
                  <a:gd name="adj1" fmla="val 17456671"/>
                  <a:gd name="adj2" fmla="val 19486058"/>
                </a:avLst>
              </a:prstGeom>
              <a:ln w="254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ru-RU"/>
              </a:p>
            </p:txBody>
          </p:sp>
          <p:cxnSp>
            <p:nvCxnSpPr>
              <p:cNvPr id="57" name="Прямая со стрелкой 56"/>
              <p:cNvCxnSpPr/>
              <p:nvPr/>
            </p:nvCxnSpPr>
            <p:spPr>
              <a:xfrm flipV="1">
                <a:off x="2555776" y="470568"/>
                <a:ext cx="129808" cy="70107"/>
              </a:xfrm>
              <a:prstGeom prst="straightConnector1">
                <a:avLst/>
              </a:prstGeom>
              <a:ln w="25400">
                <a:solidFill>
                  <a:srgbClr val="FF0000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66" name="TextBox 65"/>
            <p:cNvSpPr txBox="1"/>
            <p:nvPr/>
          </p:nvSpPr>
          <p:spPr>
            <a:xfrm>
              <a:off x="395536" y="404664"/>
              <a:ext cx="1810176" cy="699404"/>
            </a:xfrm>
            <a:prstGeom prst="rect">
              <a:avLst/>
            </a:prstGeom>
            <a:noFill/>
          </p:spPr>
          <p:txBody>
            <a:bodyPr wrap="none" lIns="0" tIns="144000" rIns="0" bIns="0" rtlCol="0">
              <a:spAutoFit/>
            </a:bodyPr>
            <a:lstStyle/>
            <a:p>
              <a:r>
                <a:rPr lang="ru-RU" dirty="0" smtClean="0">
                  <a:solidFill>
                    <a:srgbClr val="FF0000"/>
                  </a:solidFill>
                </a:rPr>
                <a:t>Повышение звука </a:t>
              </a:r>
            </a:p>
            <a:p>
              <a:r>
                <a:rPr lang="ru-RU" dirty="0" smtClean="0">
                  <a:solidFill>
                    <a:srgbClr val="FF0000"/>
                  </a:solidFill>
                </a:rPr>
                <a:t>на «полутон»</a:t>
              </a:r>
              <a:endParaRPr lang="ru-RU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15" name="Группа 114"/>
          <p:cNvGrpSpPr/>
          <p:nvPr/>
        </p:nvGrpSpPr>
        <p:grpSpPr>
          <a:xfrm rot="17996414">
            <a:off x="1812994" y="886018"/>
            <a:ext cx="5135270" cy="5135270"/>
            <a:chOff x="1812994" y="886018"/>
            <a:chExt cx="5135270" cy="5135270"/>
          </a:xfrm>
        </p:grpSpPr>
        <p:grpSp>
          <p:nvGrpSpPr>
            <p:cNvPr id="113" name="Группа 112"/>
            <p:cNvGrpSpPr/>
            <p:nvPr/>
          </p:nvGrpSpPr>
          <p:grpSpPr>
            <a:xfrm rot="-1800000">
              <a:off x="1812994" y="886018"/>
              <a:ext cx="5135270" cy="5135270"/>
              <a:chOff x="1812994" y="886018"/>
              <a:chExt cx="5135270" cy="5135270"/>
            </a:xfrm>
          </p:grpSpPr>
          <p:grpSp>
            <p:nvGrpSpPr>
              <p:cNvPr id="111" name="Группа 110"/>
              <p:cNvGrpSpPr/>
              <p:nvPr/>
            </p:nvGrpSpPr>
            <p:grpSpPr>
              <a:xfrm rot="-3600000">
                <a:off x="1812994" y="886018"/>
                <a:ext cx="5135270" cy="5135270"/>
                <a:chOff x="1812994" y="886018"/>
                <a:chExt cx="5135270" cy="5135270"/>
              </a:xfrm>
            </p:grpSpPr>
            <p:grpSp>
              <p:nvGrpSpPr>
                <p:cNvPr id="109" name="Группа 108"/>
                <p:cNvGrpSpPr/>
                <p:nvPr/>
              </p:nvGrpSpPr>
              <p:grpSpPr>
                <a:xfrm rot="-3600000">
                  <a:off x="1812994" y="886018"/>
                  <a:ext cx="5135270" cy="5135270"/>
                  <a:chOff x="1812994" y="886018"/>
                  <a:chExt cx="5135270" cy="5135270"/>
                </a:xfrm>
              </p:grpSpPr>
              <p:grpSp>
                <p:nvGrpSpPr>
                  <p:cNvPr id="107" name="Группа 106"/>
                  <p:cNvGrpSpPr/>
                  <p:nvPr/>
                </p:nvGrpSpPr>
                <p:grpSpPr>
                  <a:xfrm rot="-1800000">
                    <a:off x="1812994" y="886018"/>
                    <a:ext cx="5135270" cy="5135270"/>
                    <a:chOff x="1812994" y="886018"/>
                    <a:chExt cx="5135270" cy="5135270"/>
                  </a:xfrm>
                </p:grpSpPr>
                <p:grpSp>
                  <p:nvGrpSpPr>
                    <p:cNvPr id="105" name="Группа 104"/>
                    <p:cNvGrpSpPr/>
                    <p:nvPr/>
                  </p:nvGrpSpPr>
                  <p:grpSpPr>
                    <a:xfrm rot="-3600000">
                      <a:off x="1812994" y="886018"/>
                      <a:ext cx="5135270" cy="5135270"/>
                      <a:chOff x="1812994" y="886018"/>
                      <a:chExt cx="5135270" cy="5135270"/>
                    </a:xfrm>
                  </p:grpSpPr>
                  <p:grpSp>
                    <p:nvGrpSpPr>
                      <p:cNvPr id="103" name="Группа 102"/>
                      <p:cNvGrpSpPr/>
                      <p:nvPr/>
                    </p:nvGrpSpPr>
                    <p:grpSpPr>
                      <a:xfrm rot="-3600000">
                        <a:off x="1812994" y="886018"/>
                        <a:ext cx="5135270" cy="5135270"/>
                        <a:chOff x="1812994" y="886018"/>
                        <a:chExt cx="5135270" cy="5135270"/>
                      </a:xfrm>
                    </p:grpSpPr>
                    <p:grpSp>
                      <p:nvGrpSpPr>
                        <p:cNvPr id="37" name="Группа 36"/>
                        <p:cNvGrpSpPr/>
                        <p:nvPr/>
                      </p:nvGrpSpPr>
                      <p:grpSpPr>
                        <a:xfrm rot="10800000">
                          <a:off x="1812994" y="886018"/>
                          <a:ext cx="5135270" cy="5135270"/>
                          <a:chOff x="2029018" y="886018"/>
                          <a:chExt cx="5135270" cy="5135270"/>
                        </a:xfrm>
                      </p:grpSpPr>
                      <p:grpSp>
                        <p:nvGrpSpPr>
                          <p:cNvPr id="35" name="Группа 34"/>
                          <p:cNvGrpSpPr/>
                          <p:nvPr/>
                        </p:nvGrpSpPr>
                        <p:grpSpPr>
                          <a:xfrm rot="3600000">
                            <a:off x="2029018" y="886018"/>
                            <a:ext cx="5135270" cy="5135270"/>
                            <a:chOff x="2029018" y="886018"/>
                            <a:chExt cx="5135270" cy="5135270"/>
                          </a:xfrm>
                        </p:grpSpPr>
                        <p:grpSp>
                          <p:nvGrpSpPr>
                            <p:cNvPr id="33" name="Группа 32"/>
                            <p:cNvGrpSpPr/>
                            <p:nvPr/>
                          </p:nvGrpSpPr>
                          <p:grpSpPr>
                            <a:xfrm rot="5400000">
                              <a:off x="2029018" y="886018"/>
                              <a:ext cx="5135270" cy="5135270"/>
                              <a:chOff x="2029018" y="886018"/>
                              <a:chExt cx="5135270" cy="5135270"/>
                            </a:xfrm>
                          </p:grpSpPr>
                          <p:grpSp>
                            <p:nvGrpSpPr>
                              <p:cNvPr id="30" name="Группа 29"/>
                              <p:cNvGrpSpPr/>
                              <p:nvPr/>
                            </p:nvGrpSpPr>
                            <p:grpSpPr>
                              <a:xfrm rot="3600000">
                                <a:off x="2029018" y="886018"/>
                                <a:ext cx="5135270" cy="5135270"/>
                                <a:chOff x="2029018" y="886018"/>
                                <a:chExt cx="5135270" cy="5135270"/>
                              </a:xfrm>
                            </p:grpSpPr>
                            <p:grpSp>
                              <p:nvGrpSpPr>
                                <p:cNvPr id="28" name="Группа 27"/>
                                <p:cNvGrpSpPr/>
                                <p:nvPr/>
                              </p:nvGrpSpPr>
                              <p:grpSpPr>
                                <a:xfrm rot="19800000">
                                  <a:off x="2029018" y="886018"/>
                                  <a:ext cx="5135270" cy="5135270"/>
                                  <a:chOff x="2029018" y="886018"/>
                                  <a:chExt cx="5135270" cy="5135270"/>
                                </a:xfrm>
                              </p:grpSpPr>
                              <p:grpSp>
                                <p:nvGrpSpPr>
                                  <p:cNvPr id="26" name="Группа 25"/>
                                  <p:cNvGrpSpPr/>
                                  <p:nvPr/>
                                </p:nvGrpSpPr>
                                <p:grpSpPr>
                                  <a:xfrm rot="-3600000">
                                    <a:off x="2029018" y="886018"/>
                                    <a:ext cx="5135270" cy="5135270"/>
                                    <a:chOff x="2029018" y="886018"/>
                                    <a:chExt cx="5135270" cy="5135270"/>
                                  </a:xfrm>
                                </p:grpSpPr>
                                <p:grpSp>
                                  <p:nvGrpSpPr>
                                    <p:cNvPr id="24" name="Группа 23"/>
                                    <p:cNvGrpSpPr/>
                                    <p:nvPr/>
                                  </p:nvGrpSpPr>
                                  <p:grpSpPr>
                                    <a:xfrm rot="-1800000">
                                      <a:off x="2029018" y="886018"/>
                                      <a:ext cx="5135270" cy="5135270"/>
                                      <a:chOff x="2029018" y="886018"/>
                                      <a:chExt cx="5135270" cy="5135270"/>
                                    </a:xfrm>
                                  </p:grpSpPr>
                                  <p:grpSp>
                                    <p:nvGrpSpPr>
                                      <p:cNvPr id="22" name="Группа 21"/>
                                      <p:cNvGrpSpPr/>
                                      <p:nvPr/>
                                    </p:nvGrpSpPr>
                                    <p:grpSpPr>
                                      <a:xfrm rot="-3600000">
                                        <a:off x="2029018" y="886018"/>
                                        <a:ext cx="5135270" cy="5135270"/>
                                        <a:chOff x="2029018" y="886018"/>
                                        <a:chExt cx="5135270" cy="5135270"/>
                                      </a:xfrm>
                                    </p:grpSpPr>
                                    <p:grpSp>
                                      <p:nvGrpSpPr>
                                        <p:cNvPr id="9" name="Группа 8"/>
                                        <p:cNvGrpSpPr/>
                                        <p:nvPr/>
                                      </p:nvGrpSpPr>
                                      <p:grpSpPr>
                                        <a:xfrm rot="-3600000">
                                          <a:off x="2029018" y="886018"/>
                                          <a:ext cx="5135270" cy="5135270"/>
                                          <a:chOff x="2029018" y="886018"/>
                                          <a:chExt cx="5135270" cy="5135270"/>
                                        </a:xfrm>
                                      </p:grpSpPr>
                                      <p:grpSp>
                                        <p:nvGrpSpPr>
                                          <p:cNvPr id="8" name="Группа 7"/>
                                          <p:cNvGrpSpPr/>
                                          <p:nvPr/>
                                        </p:nvGrpSpPr>
                                        <p:grpSpPr>
                                          <a:xfrm rot="-1800000">
                                            <a:off x="2029018" y="886018"/>
                                            <a:ext cx="5135270" cy="5135270"/>
                                            <a:chOff x="2029018" y="886018"/>
                                            <a:chExt cx="5135270" cy="5135270"/>
                                          </a:xfrm>
                                        </p:grpSpPr>
                                        <p:grpSp>
                                          <p:nvGrpSpPr>
                                            <p:cNvPr id="6" name="Группа 5"/>
                                            <p:cNvGrpSpPr/>
                                            <p:nvPr/>
                                          </p:nvGrpSpPr>
                                          <p:grpSpPr>
                                            <a:xfrm rot="-1800000">
                                              <a:off x="2029018" y="886018"/>
                                              <a:ext cx="5135270" cy="5135270"/>
                                              <a:chOff x="2029018" y="886018"/>
                                              <a:chExt cx="5135270" cy="5135270"/>
                                            </a:xfrm>
                                          </p:grpSpPr>
                                          <p:grpSp>
                                            <p:nvGrpSpPr>
                                              <p:cNvPr id="5" name="Группа 4"/>
                                              <p:cNvGrpSpPr/>
                                              <p:nvPr/>
                                            </p:nvGrpSpPr>
                                            <p:grpSpPr>
                                              <a:xfrm rot="-1800000">
                                                <a:off x="2029018" y="886018"/>
                                                <a:ext cx="5135270" cy="5135270"/>
                                                <a:chOff x="2029018" y="886018"/>
                                                <a:chExt cx="5135270" cy="5135270"/>
                                              </a:xfrm>
                                            </p:grpSpPr>
                                            <p:sp>
                                              <p:nvSpPr>
                                                <p:cNvPr id="4" name="Овал 3"/>
                                                <p:cNvSpPr/>
                                                <p:nvPr/>
                                              </p:nvSpPr>
                                              <p:spPr>
                                                <a:xfrm>
                                                  <a:off x="2029018" y="886018"/>
                                                  <a:ext cx="5135270" cy="5135270"/>
                                                </a:xfrm>
                                                <a:prstGeom prst="ellipse">
                                                  <a:avLst/>
                                                </a:prstGeom>
                                                <a:noFill/>
                                                <a:ln>
                                                  <a:solidFill>
                                                    <a:schemeClr val="tx1"/>
                                                  </a:solidFill>
                                                </a:ln>
                                              </p:spPr>
                                              <p:style>
                                                <a:lnRef idx="2">
                                                  <a:schemeClr val="accent1">
                                                    <a:shade val="50000"/>
                                                  </a:schemeClr>
                                                </a:lnRef>
                                                <a:fillRef idx="1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lt1"/>
                                                </a:fontRef>
                                              </p:style>
                                              <p:txBody>
                                                <a:bodyPr rtlCol="0" anchor="ctr"/>
                                                <a:lstStyle/>
                                                <a:p>
                                                  <a:pPr algn="ctr"/>
                                                  <a:endParaRPr lang="ru-RU"/>
                                                </a:p>
                                              </p:txBody>
                                            </p:sp>
                                            <p:cxnSp>
                                              <p:nvCxnSpPr>
                                                <p:cNvPr id="3" name="Прямая соединительная линия 2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 rot="5400000">
                                                  <a:off x="4596653" y="886018"/>
                                                  <a:ext cx="0" cy="513527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cxnSp>
                                              <p:nvCxnSpPr>
                                                <p:cNvPr id="7" name="Прямая соединительная линия 6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 rot="3600000">
                                                  <a:off x="4596653" y="886018"/>
                                                  <a:ext cx="0" cy="513527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cxnSp>
                                              <p:nvCxnSpPr>
                                                <p:cNvPr id="10" name="Прямая соединительная линия 9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 rot="1800000">
                                                  <a:off x="4596653" y="886018"/>
                                                  <a:ext cx="0" cy="513527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cxnSp>
                                              <p:nvCxnSpPr>
                                                <p:cNvPr id="12" name="Прямая соединительная линия 11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 rot="18000000">
                                                  <a:off x="4596653" y="886018"/>
                                                  <a:ext cx="0" cy="513527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cxnSp>
                                              <p:nvCxnSpPr>
                                                <p:cNvPr id="14" name="Прямая соединительная линия 13"/>
                                                <p:cNvCxnSpPr/>
                                                <p:nvPr/>
                                              </p:nvCxnSpPr>
                                              <p:spPr>
                                                <a:xfrm rot="19800000">
                                                  <a:off x="4596653" y="886018"/>
                                                  <a:ext cx="0" cy="513527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cxnSp>
                                              <p:nvCxnSpPr>
                                                <p:cNvPr id="16" name="Прямая соединительная линия 15"/>
                                                <p:cNvCxnSpPr>
                                                  <a:stCxn id="4" idx="0"/>
                                                  <a:endCxn id="4" idx="4"/>
                                                </p:cNvCxnSpPr>
                                                <p:nvPr/>
                                              </p:nvCxnSpPr>
                                              <p:spPr>
                                                <a:xfrm>
                                                  <a:off x="4596653" y="886018"/>
                                                  <a:ext cx="0" cy="5135270"/>
                                                </a:xfrm>
                                                <a:prstGeom prst="line">
                                                  <a:avLst/>
                                                </a:prstGeom>
                                              </p:spPr>
                                              <p:style>
                                                <a:lnRef idx="1">
                                                  <a:schemeClr val="accent1"/>
                                                </a:lnRef>
                                                <a:fillRef idx="0">
                                                  <a:schemeClr val="accent1"/>
                                                </a:fillRef>
                                                <a:effectRef idx="0">
                                                  <a:schemeClr val="accent1"/>
                                                </a:effectRef>
                                                <a:fontRef idx="minor">
                                                  <a:schemeClr val="tx1"/>
                                                </a:fontRef>
                                              </p:style>
                                            </p:cxnSp>
                                            <p:sp>
                                              <p:nvSpPr>
                                                <p:cNvPr id="11" name="TextBox 10"/>
                                                <p:cNvSpPr txBox="1"/>
                                                <p:nvPr/>
                                              </p:nvSpPr>
                                              <p:spPr>
                                                <a:xfrm>
                                                  <a:off x="4396277" y="908720"/>
                                                  <a:ext cx="400751" cy="830997"/>
                                                </a:xfrm>
                                                <a:prstGeom prst="rect">
                                                  <a:avLst/>
                                                </a:prstGeom>
                                                <a:noFill/>
                                              </p:spPr>
                                              <p:txBody>
                                                <a:bodyPr wrap="none" lIns="0" tIns="0" rIns="0" bIns="0" rtlCol="0">
                                                  <a:spAutoFit/>
                                                </a:bodyPr>
                                                <a:lstStyle/>
                                                <a:p>
                                                  <a:pPr algn="ctr"/>
                                                  <a:r>
                                                    <a:rPr lang="en-US" sz="5400" dirty="0" smtClean="0"/>
                                                    <a:t>A</a:t>
                                                  </a:r>
                                                </a:p>
                                              </p:txBody>
                                            </p:sp>
                                          </p:grpSp>
                                          <p:sp>
                                            <p:nvSpPr>
                                              <p:cNvPr id="13" name="TextBox 12"/>
                                              <p:cNvSpPr txBox="1"/>
                                              <p:nvPr/>
                                            </p:nvSpPr>
                                            <p:spPr>
                                              <a:xfrm>
                                                <a:off x="4408300" y="908720"/>
                                                <a:ext cx="376706" cy="830997"/>
                                              </a:xfrm>
                                              <a:prstGeom prst="rect">
                                                <a:avLst/>
                                              </a:prstGeom>
                                              <a:noFill/>
                                            </p:spPr>
                                            <p:txBody>
                                              <a:bodyPr wrap="none" lIns="0" tIns="0" rIns="0" bIns="0" rtlCol="0">
                                                <a:spAutoFit/>
                                              </a:bodyPr>
                                              <a:lstStyle/>
                                              <a:p>
                                                <a:pPr algn="ctr"/>
                                                <a:r>
                                                  <a:rPr lang="en-US" sz="5400" dirty="0"/>
                                                  <a:t>B</a:t>
                                                </a:r>
                                                <a:endParaRPr lang="en-US" sz="5400" dirty="0" smtClean="0"/>
                                              </a:p>
                                            </p:txBody>
                                          </p:sp>
                                        </p:grpSp>
                                        <p:sp>
                                          <p:nvSpPr>
                                            <p:cNvPr id="15" name="TextBox 14"/>
                                            <p:cNvSpPr txBox="1"/>
                                            <p:nvPr/>
                                          </p:nvSpPr>
                                          <p:spPr>
                                            <a:xfrm>
                                              <a:off x="4381049" y="908720"/>
                                              <a:ext cx="431208" cy="830997"/>
                                            </a:xfrm>
                                            <a:prstGeom prst="rect">
                                              <a:avLst/>
                                            </a:prstGeom>
                                            <a:noFill/>
                                          </p:spPr>
                                          <p:txBody>
                                            <a:bodyPr wrap="none" lIns="0" tIns="0" rIns="0" bIns="0" rtlCol="0">
                                              <a:spAutoFit/>
                                            </a:bodyPr>
                                            <a:lstStyle/>
                                            <a:p>
                                              <a:pPr algn="ctr"/>
                                              <a:r>
                                                <a:rPr lang="en-US" sz="5400" dirty="0"/>
                                                <a:t>H</a:t>
                                              </a:r>
                                              <a:endParaRPr lang="en-US" sz="5400" dirty="0" smtClean="0"/>
                                            </a:p>
                                          </p:txBody>
                                        </p:sp>
                                      </p:grpSp>
                                      <p:sp>
                                        <p:nvSpPr>
                                          <p:cNvPr id="17" name="TextBox 16"/>
                                          <p:cNvSpPr txBox="1"/>
                                          <p:nvPr/>
                                        </p:nvSpPr>
                                        <p:spPr>
                                          <a:xfrm>
                                            <a:off x="4412307" y="908720"/>
                                            <a:ext cx="368691" cy="830997"/>
                                          </a:xfrm>
                                          <a:prstGeom prst="rect">
                                            <a:avLst/>
                                          </a:prstGeom>
                                          <a:noFill/>
                                        </p:spPr>
                                        <p:txBody>
                                          <a:bodyPr wrap="none" lIns="0" tIns="0" rIns="0" bIns="0" rtlCol="0">
                                            <a:spAutoFit/>
                                          </a:bodyPr>
                                          <a:lstStyle/>
                                          <a:p>
                                            <a:pPr algn="ctr"/>
                                            <a:r>
                                              <a:rPr lang="en-US" sz="5400" dirty="0" smtClean="0"/>
                                              <a:t>C</a:t>
                                            </a:r>
                                          </a:p>
                                        </p:txBody>
                                      </p:sp>
                                    </p:grpSp>
                                    <p:sp>
                                      <p:nvSpPr>
                                        <p:cNvPr id="21" name="TextBox 20"/>
                                        <p:cNvSpPr txBox="1"/>
                                        <p:nvPr/>
                                      </p:nvSpPr>
                                      <p:spPr>
                                        <a:xfrm>
                                          <a:off x="4383452" y="908720"/>
                                          <a:ext cx="426400" cy="830997"/>
                                        </a:xfrm>
                                        <a:prstGeom prst="rect">
                                          <a:avLst/>
                                        </a:prstGeom>
                                        <a:noFill/>
                                      </p:spPr>
                                      <p:txBody>
                                        <a:bodyPr wrap="none" lIns="0" tIns="0" rIns="0" bIns="0" rtlCol="0">
                                          <a:spAutoFit/>
                                        </a:bodyPr>
                                        <a:lstStyle/>
                                        <a:p>
                                          <a:pPr algn="ctr"/>
                                          <a:r>
                                            <a:rPr lang="en-US" sz="5400" dirty="0" smtClean="0"/>
                                            <a:t>D</a:t>
                                          </a:r>
                                        </a:p>
                                      </p:txBody>
                                    </p:sp>
                                  </p:grpSp>
                                  <p:sp>
                                    <p:nvSpPr>
                                      <p:cNvPr id="23" name="TextBox 22"/>
                                      <p:cNvSpPr txBox="1"/>
                                      <p:nvPr/>
                                    </p:nvSpPr>
                                    <p:spPr>
                                      <a:xfrm>
                                        <a:off x="4427536" y="908720"/>
                                        <a:ext cx="338234" cy="830997"/>
                                      </a:xfrm>
                                      <a:prstGeom prst="rect">
                                        <a:avLst/>
                                      </a:prstGeom>
                                      <a:noFill/>
                                    </p:spPr>
                                    <p:txBody>
                                      <a:bodyPr wrap="none" lIns="0" tIns="0" rIns="0" bIns="0" rtlCol="0">
                                        <a:spAutoFit/>
                                      </a:bodyPr>
                                      <a:lstStyle/>
                                      <a:p>
                                        <a:pPr algn="ctr"/>
                                        <a:r>
                                          <a:rPr lang="en-US" sz="5400" dirty="0" smtClean="0"/>
                                          <a:t>E</a:t>
                                        </a:r>
                                      </a:p>
                                    </p:txBody>
                                  </p:sp>
                                </p:grpSp>
                                <p:sp>
                                  <p:nvSpPr>
                                    <p:cNvPr id="25" name="TextBox 24"/>
                                    <p:cNvSpPr txBox="1"/>
                                    <p:nvPr/>
                                  </p:nvSpPr>
                                  <p:spPr>
                                    <a:xfrm>
                                      <a:off x="4437954" y="908720"/>
                                      <a:ext cx="317395" cy="830997"/>
                                    </a:xfrm>
                                    <a:prstGeom prst="rect">
                                      <a:avLst/>
                                    </a:prstGeom>
                                    <a:noFill/>
                                  </p:spPr>
                                  <p:txBody>
                                    <a:bodyPr wrap="none" lIns="0" tIns="0" rIns="0" bIns="0" rtlCol="0">
                                      <a:spAutoFit/>
                                    </a:bodyPr>
                                    <a:lstStyle/>
                                    <a:p>
                                      <a:pPr algn="ctr"/>
                                      <a:r>
                                        <a:rPr lang="en-US" sz="5400" dirty="0" smtClean="0"/>
                                        <a:t>F</a:t>
                                      </a:r>
                                    </a:p>
                                  </p:txBody>
                                </p:sp>
                              </p:grpSp>
                              <p:sp>
                                <p:nvSpPr>
                                  <p:cNvPr id="27" name="TextBox 26"/>
                                  <p:cNvSpPr txBox="1"/>
                                  <p:nvPr/>
                                </p:nvSpPr>
                                <p:spPr>
                                  <a:xfrm>
                                    <a:off x="4377843" y="908720"/>
                                    <a:ext cx="437620" cy="830997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lIns="0" tIns="0" rIns="0" bIns="0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5400" dirty="0" smtClean="0"/>
                                      <a:t>G</a:t>
                                    </a:r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29" name="TextBox 28"/>
                                <p:cNvSpPr txBox="1"/>
                                <p:nvPr/>
                              </p:nvSpPr>
                              <p:spPr>
                                <a:xfrm>
                                  <a:off x="4307311" y="908720"/>
                                  <a:ext cx="578684" cy="615553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lIns="0" tIns="0" rIns="0" bIns="0" rtlCol="0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n-US" sz="4000" dirty="0" smtClean="0"/>
                                    <a:t>G#</a:t>
                                  </a:r>
                                </a:p>
                              </p:txBody>
                            </p:sp>
                          </p:grpSp>
                          <p:sp>
                            <p:nvSpPr>
                              <p:cNvPr id="32" name="TextBox 31"/>
                              <p:cNvSpPr txBox="1"/>
                              <p:nvPr/>
                            </p:nvSpPr>
                            <p:spPr>
                              <a:xfrm>
                                <a:off x="4351393" y="908720"/>
                                <a:ext cx="490519" cy="615553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lIns="0" tIns="0" rIns="0" bIns="0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4000" dirty="0" smtClean="0"/>
                                  <a:t>F#</a:t>
                                </a:r>
                              </a:p>
                            </p:txBody>
                          </p:sp>
                        </p:grpSp>
                        <p:sp>
                          <p:nvSpPr>
                            <p:cNvPr id="34" name="TextBox 33"/>
                            <p:cNvSpPr txBox="1"/>
                            <p:nvPr/>
                          </p:nvSpPr>
                          <p:spPr>
                            <a:xfrm>
                              <a:off x="4311318" y="908720"/>
                              <a:ext cx="570669" cy="615553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lIns="0" tIns="0" rIns="0" bIns="0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US" sz="4000" dirty="0" smtClean="0"/>
                                <a:t>D#</a:t>
                              </a:r>
                            </a:p>
                          </p:txBody>
                        </p:sp>
                      </p:grpSp>
                      <p:sp>
                        <p:nvSpPr>
                          <p:cNvPr id="36" name="TextBox 35"/>
                          <p:cNvSpPr txBox="1"/>
                          <p:nvPr/>
                        </p:nvSpPr>
                        <p:spPr>
                          <a:xfrm>
                            <a:off x="4332157" y="908720"/>
                            <a:ext cx="528992" cy="615553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lIns="0" tIns="0" rIns="0" bIns="0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4000" dirty="0" smtClean="0"/>
                              <a:t>C#</a:t>
                            </a:r>
                          </a:p>
                        </p:txBody>
                      </p:sp>
                    </p:grpSp>
                    <p:sp>
                      <p:nvSpPr>
                        <p:cNvPr id="68" name="TextBox 67"/>
                        <p:cNvSpPr txBox="1"/>
                        <p:nvPr/>
                      </p:nvSpPr>
                      <p:spPr>
                        <a:xfrm>
                          <a:off x="4147134" y="1639833"/>
                          <a:ext cx="466987" cy="276999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 anchor="ctr" anchorCtr="0">
                          <a:spAutoFit/>
                        </a:bodyPr>
                        <a:lstStyle/>
                        <a:p>
                          <a:r>
                            <a:rPr lang="ru-RU" dirty="0" smtClean="0"/>
                            <a:t>Соль</a:t>
                          </a:r>
                          <a:endParaRPr lang="ru-RU" dirty="0"/>
                        </a:p>
                      </p:txBody>
                    </p:sp>
                  </p:grpSp>
                  <p:sp>
                    <p:nvSpPr>
                      <p:cNvPr id="104" name="TextBox 103"/>
                      <p:cNvSpPr txBox="1"/>
                      <p:nvPr/>
                    </p:nvSpPr>
                    <p:spPr>
                      <a:xfrm>
                        <a:off x="4249924" y="1628800"/>
                        <a:ext cx="250068" cy="276999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 anchor="ctr" anchorCtr="0">
                        <a:spAutoFit/>
                      </a:bodyPr>
                      <a:lstStyle/>
                      <a:p>
                        <a:r>
                          <a:rPr lang="ru-RU" dirty="0" smtClean="0"/>
                          <a:t>Ля</a:t>
                        </a:r>
                        <a:endParaRPr lang="ru-RU" dirty="0"/>
                      </a:p>
                    </p:txBody>
                  </p:sp>
                </p:grpSp>
                <p:sp>
                  <p:nvSpPr>
                    <p:cNvPr id="106" name="TextBox 105"/>
                    <p:cNvSpPr txBox="1"/>
                    <p:nvPr/>
                  </p:nvSpPr>
                  <p:spPr>
                    <a:xfrm>
                      <a:off x="4251526" y="1628800"/>
                      <a:ext cx="248466" cy="276999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 anchor="ctr" anchorCtr="0">
                      <a:spAutoFit/>
                    </a:bodyPr>
                    <a:lstStyle/>
                    <a:p>
                      <a:r>
                        <a:rPr lang="ru-RU" dirty="0" smtClean="0"/>
                        <a:t>Си</a:t>
                      </a:r>
                      <a:endParaRPr lang="ru-RU" dirty="0"/>
                    </a:p>
                  </p:txBody>
                </p:sp>
              </p:grpSp>
              <p:sp>
                <p:nvSpPr>
                  <p:cNvPr id="108" name="TextBox 107"/>
                  <p:cNvSpPr txBox="1"/>
                  <p:nvPr/>
                </p:nvSpPr>
                <p:spPr>
                  <a:xfrm>
                    <a:off x="4233639" y="1628800"/>
                    <a:ext cx="269113" cy="276999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 anchor="ctr" anchorCtr="0">
                    <a:spAutoFit/>
                  </a:bodyPr>
                  <a:lstStyle/>
                  <a:p>
                    <a:r>
                      <a:rPr lang="ru-RU" dirty="0" smtClean="0"/>
                      <a:t>До</a:t>
                    </a:r>
                    <a:endParaRPr lang="ru-RU" dirty="0"/>
                  </a:p>
                </p:txBody>
              </p:sp>
            </p:grpSp>
            <p:sp>
              <p:nvSpPr>
                <p:cNvPr id="110" name="TextBox 109"/>
                <p:cNvSpPr txBox="1"/>
                <p:nvPr/>
              </p:nvSpPr>
              <p:spPr>
                <a:xfrm>
                  <a:off x="4269223" y="1628800"/>
                  <a:ext cx="230769" cy="27699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 anchor="ctr" anchorCtr="0">
                  <a:spAutoFit/>
                </a:bodyPr>
                <a:lstStyle/>
                <a:p>
                  <a:r>
                    <a:rPr lang="ru-RU" dirty="0" smtClean="0"/>
                    <a:t>Ре</a:t>
                  </a:r>
                  <a:endParaRPr lang="ru-RU" dirty="0"/>
                </a:p>
              </p:txBody>
            </p:sp>
          </p:grpSp>
          <p:sp>
            <p:nvSpPr>
              <p:cNvPr id="112" name="TextBox 111"/>
              <p:cNvSpPr txBox="1"/>
              <p:nvPr/>
            </p:nvSpPr>
            <p:spPr>
              <a:xfrm>
                <a:off x="4192275" y="1628800"/>
                <a:ext cx="3222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 anchor="ctr" anchorCtr="0">
                <a:spAutoFit/>
              </a:bodyPr>
              <a:lstStyle/>
              <a:p>
                <a:r>
                  <a:rPr lang="ru-RU" dirty="0" smtClean="0"/>
                  <a:t>Ми</a:t>
                </a:r>
                <a:endParaRPr lang="ru-RU" dirty="0"/>
              </a:p>
            </p:txBody>
          </p:sp>
        </p:grpSp>
        <p:sp>
          <p:nvSpPr>
            <p:cNvPr id="114" name="TextBox 113"/>
            <p:cNvSpPr txBox="1"/>
            <p:nvPr/>
          </p:nvSpPr>
          <p:spPr>
            <a:xfrm>
              <a:off x="4229084" y="1628800"/>
              <a:ext cx="270908" cy="276999"/>
            </a:xfrm>
            <a:prstGeom prst="rect">
              <a:avLst/>
            </a:prstGeom>
            <a:noFill/>
          </p:spPr>
          <p:txBody>
            <a:bodyPr wrap="none" lIns="0" tIns="0" rIns="0" bIns="0" rtlCol="0" anchor="ctr" anchorCtr="0">
              <a:spAutoFit/>
            </a:bodyPr>
            <a:lstStyle/>
            <a:p>
              <a:r>
                <a:rPr lang="ru-RU" dirty="0" smtClean="0"/>
                <a:t>Фа</a:t>
              </a:r>
              <a:endParaRPr lang="ru-RU" dirty="0"/>
            </a:p>
          </p:txBody>
        </p:sp>
      </p:grpSp>
      <p:sp>
        <p:nvSpPr>
          <p:cNvPr id="116" name="TextBox 115"/>
          <p:cNvSpPr txBox="1"/>
          <p:nvPr/>
        </p:nvSpPr>
        <p:spPr>
          <a:xfrm>
            <a:off x="8604448" y="44624"/>
            <a:ext cx="51616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dirty="0" smtClean="0"/>
              <a:t>Рис.2</a:t>
            </a:r>
            <a:endParaRPr lang="ru-RU" dirty="0"/>
          </a:p>
        </p:txBody>
      </p:sp>
      <p:grpSp>
        <p:nvGrpSpPr>
          <p:cNvPr id="58" name="Группа 57"/>
          <p:cNvGrpSpPr/>
          <p:nvPr/>
        </p:nvGrpSpPr>
        <p:grpSpPr>
          <a:xfrm rot="16200000">
            <a:off x="10596866" y="886172"/>
            <a:ext cx="5137631" cy="5135116"/>
            <a:chOff x="1810633" y="908720"/>
            <a:chExt cx="5137631" cy="5135116"/>
          </a:xfrm>
        </p:grpSpPr>
        <p:cxnSp>
          <p:nvCxnSpPr>
            <p:cNvPr id="38" name="Прямая соединительная линия 37"/>
            <p:cNvCxnSpPr/>
            <p:nvPr/>
          </p:nvCxnSpPr>
          <p:spPr>
            <a:xfrm flipH="1">
              <a:off x="4343618" y="908720"/>
              <a:ext cx="37421" cy="5135116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единительная линия 54"/>
            <p:cNvCxnSpPr/>
            <p:nvPr/>
          </p:nvCxnSpPr>
          <p:spPr>
            <a:xfrm>
              <a:off x="1810633" y="3461012"/>
              <a:ext cx="5137631" cy="39996"/>
            </a:xfrm>
            <a:prstGeom prst="line">
              <a:avLst/>
            </a:prstGeom>
            <a:ln w="635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19" name="Группа 118"/>
          <p:cNvGrpSpPr/>
          <p:nvPr/>
        </p:nvGrpSpPr>
        <p:grpSpPr>
          <a:xfrm>
            <a:off x="10637893" y="873691"/>
            <a:ext cx="4447275" cy="3851453"/>
            <a:chOff x="10205845" y="886018"/>
            <a:chExt cx="4447275" cy="3851453"/>
          </a:xfrm>
        </p:grpSpPr>
        <p:cxnSp>
          <p:nvCxnSpPr>
            <p:cNvPr id="74" name="Прямая соединительная линия 73"/>
            <p:cNvCxnSpPr/>
            <p:nvPr/>
          </p:nvCxnSpPr>
          <p:spPr>
            <a:xfrm>
              <a:off x="12404830" y="886018"/>
              <a:ext cx="17112" cy="2567636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5" name="Прямая соединительная линия 94"/>
            <p:cNvCxnSpPr/>
            <p:nvPr/>
          </p:nvCxnSpPr>
          <p:spPr>
            <a:xfrm>
              <a:off x="12413386" y="3455761"/>
              <a:ext cx="2239734" cy="1281710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0" name="Прямая соединительная линия 99"/>
            <p:cNvCxnSpPr/>
            <p:nvPr/>
          </p:nvCxnSpPr>
          <p:spPr>
            <a:xfrm flipH="1">
              <a:off x="10205845" y="3455761"/>
              <a:ext cx="2216097" cy="1269383"/>
            </a:xfrm>
            <a:prstGeom prst="line">
              <a:avLst/>
            </a:prstGeom>
            <a:ln w="6350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3" name="TextBox 72"/>
          <p:cNvSpPr txBox="1"/>
          <p:nvPr/>
        </p:nvSpPr>
        <p:spPr>
          <a:xfrm>
            <a:off x="7236296" y="188640"/>
            <a:ext cx="1917192" cy="98488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sz="3200" b="1" dirty="0" smtClean="0"/>
              <a:t>«Круг </a:t>
            </a:r>
          </a:p>
          <a:p>
            <a:r>
              <a:rPr lang="ru-RU" sz="3200" b="1" dirty="0" smtClean="0"/>
              <a:t>аккордов»</a:t>
            </a:r>
            <a:endParaRPr lang="ru-RU" sz="3200" b="1" dirty="0"/>
          </a:p>
        </p:txBody>
      </p:sp>
      <p:sp>
        <p:nvSpPr>
          <p:cNvPr id="75" name="TextBox 74"/>
          <p:cNvSpPr txBox="1"/>
          <p:nvPr/>
        </p:nvSpPr>
        <p:spPr>
          <a:xfrm>
            <a:off x="5702" y="5138608"/>
            <a:ext cx="1387816" cy="738664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n-US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“Z” </a:t>
            </a:r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любая, 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произвольная </a:t>
            </a:r>
          </a:p>
          <a:p>
            <a:r>
              <a:rPr lang="ru-RU" sz="1600" dirty="0" smtClean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из этих нот</a:t>
            </a:r>
            <a:endParaRPr lang="ru-RU" sz="800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51524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35470"/>
            <a:ext cx="9108504" cy="6822529"/>
          </a:xfrm>
        </p:spPr>
        <p:txBody>
          <a:bodyPr lIns="0" tIns="0" rIns="0" bIns="0">
            <a:normAutofit lnSpcReduction="10000"/>
          </a:bodyPr>
          <a:lstStyle/>
          <a:p>
            <a:pPr marL="0" indent="361950">
              <a:buNone/>
            </a:pPr>
            <a:r>
              <a:rPr lang="ru-RU" sz="1800" dirty="0" smtClean="0"/>
              <a:t>Три </a:t>
            </a:r>
            <a:r>
              <a:rPr lang="ru-RU" sz="1800" dirty="0"/>
              <a:t>полутоновых </a:t>
            </a:r>
            <a:r>
              <a:rPr lang="ru-RU" sz="1800" dirty="0" smtClean="0"/>
              <a:t>шага от верха рис.2 в сторону повышения звука </a:t>
            </a:r>
            <a:r>
              <a:rPr lang="en-US" sz="1800" dirty="0" smtClean="0"/>
              <a:t>(</a:t>
            </a:r>
            <a:r>
              <a:rPr lang="ru-RU" sz="1800" dirty="0" smtClean="0"/>
              <a:t>по </a:t>
            </a:r>
            <a:r>
              <a:rPr lang="ru-RU" sz="1800" dirty="0" err="1" smtClean="0"/>
              <a:t>час.стрелке</a:t>
            </a:r>
            <a:r>
              <a:rPr lang="ru-RU" sz="1800" dirty="0" smtClean="0"/>
              <a:t>) дают </a:t>
            </a:r>
            <a:r>
              <a:rPr lang="ru-RU" sz="1800" b="1" i="1" dirty="0" smtClean="0"/>
              <a:t>интервал</a:t>
            </a:r>
            <a:r>
              <a:rPr lang="ru-RU" sz="1800" dirty="0" smtClean="0"/>
              <a:t> «малая терция». Будем обозначать его </a:t>
            </a:r>
            <a:r>
              <a:rPr lang="en-US" sz="1800" dirty="0" smtClean="0"/>
              <a:t>“3m”. </a:t>
            </a:r>
            <a:r>
              <a:rPr lang="ru-RU" sz="1800" dirty="0" smtClean="0"/>
              <a:t>Если круг повёрнут так, что вверху – </a:t>
            </a:r>
            <a:r>
              <a:rPr lang="en-US" sz="1800" dirty="0" smtClean="0"/>
              <a:t>“G”</a:t>
            </a:r>
            <a:r>
              <a:rPr lang="ru-RU" sz="1800" dirty="0" smtClean="0"/>
              <a:t>, то </a:t>
            </a:r>
            <a:r>
              <a:rPr lang="en-US" sz="1800" dirty="0"/>
              <a:t>“3m</a:t>
            </a:r>
            <a:r>
              <a:rPr lang="en-US" sz="1800" dirty="0" smtClean="0"/>
              <a:t>”</a:t>
            </a:r>
            <a:r>
              <a:rPr lang="ru-RU" sz="1800" dirty="0" smtClean="0"/>
              <a:t> будет </a:t>
            </a:r>
            <a:r>
              <a:rPr lang="en-US" sz="1800" dirty="0" smtClean="0"/>
              <a:t>“B”</a:t>
            </a:r>
            <a:r>
              <a:rPr lang="ru-RU" sz="1800" dirty="0" smtClean="0"/>
              <a:t>, если вверху </a:t>
            </a:r>
            <a:r>
              <a:rPr lang="en-US" sz="1800" dirty="0" smtClean="0"/>
              <a:t>“A”</a:t>
            </a:r>
            <a:r>
              <a:rPr lang="ru-RU" sz="1800" dirty="0" smtClean="0"/>
              <a:t>, </a:t>
            </a:r>
            <a:r>
              <a:rPr lang="ru-RU" sz="1800" dirty="0"/>
              <a:t>то </a:t>
            </a:r>
            <a:r>
              <a:rPr lang="en-US" sz="1800" dirty="0"/>
              <a:t>“3m”</a:t>
            </a:r>
            <a:r>
              <a:rPr lang="ru-RU" sz="1800" dirty="0"/>
              <a:t> будет </a:t>
            </a:r>
            <a:r>
              <a:rPr lang="en-US" sz="1800" dirty="0" smtClean="0"/>
              <a:t>“C”</a:t>
            </a:r>
            <a:r>
              <a:rPr lang="ru-RU" sz="1800" dirty="0" smtClean="0"/>
              <a:t>, и т.п.</a:t>
            </a:r>
            <a:r>
              <a:rPr lang="en-US" sz="1800" dirty="0" smtClean="0"/>
              <a:t> </a:t>
            </a:r>
            <a:r>
              <a:rPr lang="ru-RU" sz="1800" dirty="0" smtClean="0"/>
              <a:t>Четыре шага – «большая терция» (</a:t>
            </a:r>
            <a:r>
              <a:rPr lang="en-US" sz="1800" dirty="0" smtClean="0"/>
              <a:t>“</a:t>
            </a:r>
            <a:r>
              <a:rPr lang="ru-RU" sz="1800" dirty="0" smtClean="0"/>
              <a:t>3</a:t>
            </a:r>
            <a:r>
              <a:rPr lang="en-US" sz="1800" dirty="0" smtClean="0"/>
              <a:t>”</a:t>
            </a:r>
            <a:r>
              <a:rPr lang="ru-RU" sz="1800" dirty="0" smtClean="0"/>
              <a:t>) и т.д., см. рис.2; 12 шагов – октава (</a:t>
            </a:r>
            <a:r>
              <a:rPr lang="en-US" sz="1800" dirty="0" smtClean="0"/>
              <a:t>“</a:t>
            </a:r>
            <a:r>
              <a:rPr lang="ru-RU" sz="1800" dirty="0" smtClean="0"/>
              <a:t>8</a:t>
            </a:r>
            <a:r>
              <a:rPr lang="en-US" sz="1800" dirty="0" smtClean="0"/>
              <a:t>”</a:t>
            </a:r>
            <a:r>
              <a:rPr lang="ru-RU" sz="1800" dirty="0" smtClean="0"/>
              <a:t>), 14 – «нона» </a:t>
            </a:r>
            <a:r>
              <a:rPr lang="ru-RU" sz="1800" dirty="0"/>
              <a:t>(</a:t>
            </a:r>
            <a:r>
              <a:rPr lang="en-US" sz="1800" dirty="0" smtClean="0"/>
              <a:t>“</a:t>
            </a:r>
            <a:r>
              <a:rPr lang="ru-RU" sz="1800" dirty="0" smtClean="0"/>
              <a:t>9</a:t>
            </a:r>
            <a:r>
              <a:rPr lang="en-US" sz="1800" dirty="0" smtClean="0"/>
              <a:t>”</a:t>
            </a:r>
            <a:r>
              <a:rPr lang="ru-RU" sz="1800" dirty="0" smtClean="0"/>
              <a:t>).</a:t>
            </a:r>
          </a:p>
          <a:p>
            <a:pPr marL="0" indent="361950">
              <a:buNone/>
            </a:pPr>
            <a:r>
              <a:rPr lang="ru-RU" sz="1800" dirty="0" smtClean="0"/>
              <a:t> </a:t>
            </a:r>
            <a:r>
              <a:rPr lang="ru-RU" sz="1800" dirty="0"/>
              <a:t>Двенадцать </a:t>
            </a:r>
            <a:r>
              <a:rPr lang="ru-RU" sz="1800" dirty="0" smtClean="0"/>
              <a:t>одинаковых шагов на октаву дают приемлемое приближение к «натуральным» отношениям частот. После октавы (отношение 2/1) простейшее отношение у «квинты» (3/2), далее идут «кварта» (4/3), </a:t>
            </a:r>
            <a:r>
              <a:rPr lang="ru-RU" sz="1800" dirty="0"/>
              <a:t>«большая терция</a:t>
            </a:r>
            <a:r>
              <a:rPr lang="ru-RU" sz="1800" dirty="0" smtClean="0"/>
              <a:t>» (5/4) и </a:t>
            </a:r>
            <a:r>
              <a:rPr lang="ru-RU" sz="1800" dirty="0"/>
              <a:t>«малая терция</a:t>
            </a:r>
            <a:r>
              <a:rPr lang="ru-RU" sz="1800" dirty="0" smtClean="0"/>
              <a:t>» (6/5). На рис.2 в скобочках указано отклонение от идеальных значений в процентах.</a:t>
            </a:r>
          </a:p>
          <a:p>
            <a:pPr marL="0" indent="361950">
              <a:buNone/>
            </a:pPr>
            <a:r>
              <a:rPr lang="ru-RU" sz="1800" dirty="0" smtClean="0"/>
              <a:t>Аккомпанемент основан на последовательности </a:t>
            </a:r>
            <a:r>
              <a:rPr lang="ru-RU" sz="1800" b="1" i="1" dirty="0" smtClean="0"/>
              <a:t>аккордов</a:t>
            </a:r>
            <a:r>
              <a:rPr lang="ru-RU" sz="1800" dirty="0" smtClean="0"/>
              <a:t>. Здесь под аккордом будем понимать </a:t>
            </a:r>
            <a:r>
              <a:rPr lang="ru-RU" sz="1800" b="1" i="1" dirty="0" smtClean="0"/>
              <a:t>трезвучие</a:t>
            </a:r>
            <a:r>
              <a:rPr lang="ru-RU" sz="1800" dirty="0" smtClean="0"/>
              <a:t> (три ноты), к которому могут быть добавлены ещё ноты. Исключение составляет аккорд </a:t>
            </a:r>
            <a:r>
              <a:rPr lang="en-US" sz="1800" dirty="0" smtClean="0"/>
              <a:t>“dim”</a:t>
            </a:r>
            <a:r>
              <a:rPr lang="ru-RU" sz="1800" dirty="0" smtClean="0"/>
              <a:t>, состоящий из четырёх нот. </a:t>
            </a:r>
            <a:endParaRPr lang="ru-RU" sz="1800" dirty="0"/>
          </a:p>
          <a:p>
            <a:pPr marL="0" indent="361950">
              <a:buNone/>
            </a:pPr>
            <a:r>
              <a:rPr lang="ru-RU" sz="1800" dirty="0" smtClean="0"/>
              <a:t>Минорное трезвучие: </a:t>
            </a:r>
            <a:r>
              <a:rPr lang="en-US" sz="1800" dirty="0" smtClean="0"/>
              <a:t>“1”, “3m” </a:t>
            </a:r>
            <a:r>
              <a:rPr lang="ru-RU" sz="1800" dirty="0" smtClean="0"/>
              <a:t>и </a:t>
            </a:r>
            <a:r>
              <a:rPr lang="en-US" sz="1800" dirty="0" smtClean="0"/>
              <a:t>“5”</a:t>
            </a:r>
            <a:r>
              <a:rPr lang="ru-RU" sz="1800" dirty="0" smtClean="0"/>
              <a:t>, то есть сначала малая терция, потом большая.</a:t>
            </a:r>
            <a:r>
              <a:rPr lang="en-US" sz="1800" dirty="0" smtClean="0"/>
              <a:t> </a:t>
            </a:r>
            <a:r>
              <a:rPr lang="ru-RU" sz="1800" dirty="0" smtClean="0"/>
              <a:t>Если вверху круга – </a:t>
            </a:r>
            <a:r>
              <a:rPr lang="en-US" sz="1800" dirty="0" smtClean="0"/>
              <a:t>G</a:t>
            </a:r>
            <a:r>
              <a:rPr lang="ru-RU" sz="1800" dirty="0" smtClean="0"/>
              <a:t>, то такой аккорд обозначаем </a:t>
            </a:r>
            <a:r>
              <a:rPr lang="en-US" sz="1800" dirty="0" smtClean="0"/>
              <a:t>“Gm”</a:t>
            </a:r>
            <a:r>
              <a:rPr lang="ru-RU" sz="1800" dirty="0" smtClean="0"/>
              <a:t>, называем «Соль минор», а состоит он из нот </a:t>
            </a:r>
            <a:r>
              <a:rPr lang="en-US" sz="1800" dirty="0" smtClean="0"/>
              <a:t>G, B </a:t>
            </a:r>
            <a:r>
              <a:rPr lang="ru-RU" sz="1800" dirty="0" smtClean="0"/>
              <a:t>и </a:t>
            </a:r>
            <a:r>
              <a:rPr lang="en-US" sz="1800" dirty="0" smtClean="0"/>
              <a:t>D </a:t>
            </a:r>
            <a:r>
              <a:rPr lang="ru-RU" sz="1800" dirty="0" smtClean="0"/>
              <a:t>(они могут быть и из разных октав).</a:t>
            </a:r>
            <a:r>
              <a:rPr lang="en-US" sz="1800" dirty="0" smtClean="0"/>
              <a:t> </a:t>
            </a:r>
            <a:r>
              <a:rPr lang="ru-RU" sz="1800" dirty="0" smtClean="0"/>
              <a:t>Если вверху – </a:t>
            </a:r>
            <a:r>
              <a:rPr lang="en-US" sz="1800" dirty="0" smtClean="0"/>
              <a:t>A</a:t>
            </a:r>
            <a:r>
              <a:rPr lang="ru-RU" sz="1800" dirty="0" smtClean="0"/>
              <a:t>, то это аккорд </a:t>
            </a:r>
            <a:r>
              <a:rPr lang="en-US" sz="1800" dirty="0" smtClean="0"/>
              <a:t>“Am” (A, C </a:t>
            </a:r>
            <a:r>
              <a:rPr lang="ru-RU" sz="1800" dirty="0" smtClean="0"/>
              <a:t>и </a:t>
            </a:r>
            <a:r>
              <a:rPr lang="en-US" sz="1800" dirty="0" smtClean="0"/>
              <a:t>E</a:t>
            </a:r>
            <a:r>
              <a:rPr lang="ru-RU" sz="1800" dirty="0" smtClean="0"/>
              <a:t>), а если, например, ещё добавлена нота</a:t>
            </a:r>
            <a:r>
              <a:rPr lang="en-US" sz="1800" dirty="0" smtClean="0"/>
              <a:t> F# (</a:t>
            </a:r>
            <a:r>
              <a:rPr lang="ru-RU" sz="1800" dirty="0" smtClean="0"/>
              <a:t>стоящая у </a:t>
            </a:r>
            <a:r>
              <a:rPr lang="en-US" sz="1800" dirty="0" smtClean="0"/>
              <a:t>“6”)</a:t>
            </a:r>
            <a:r>
              <a:rPr lang="ru-RU" sz="1800" dirty="0" smtClean="0"/>
              <a:t>, то это аккорд </a:t>
            </a:r>
            <a:r>
              <a:rPr lang="en-US" sz="1800" dirty="0" smtClean="0"/>
              <a:t>“Am6”</a:t>
            </a:r>
            <a:r>
              <a:rPr lang="ru-RU" sz="1800" dirty="0" smtClean="0"/>
              <a:t>, и т.д. </a:t>
            </a:r>
            <a:r>
              <a:rPr lang="en-US" sz="1800" dirty="0" smtClean="0"/>
              <a:t> </a:t>
            </a: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Мажорное </a:t>
            </a:r>
            <a:r>
              <a:rPr lang="ru-RU" sz="1800" dirty="0"/>
              <a:t>трезвучие: </a:t>
            </a:r>
            <a:r>
              <a:rPr lang="en-US" sz="1800" dirty="0"/>
              <a:t>“1”, “</a:t>
            </a:r>
            <a:r>
              <a:rPr lang="en-US" sz="1800" dirty="0" smtClean="0"/>
              <a:t>3” </a:t>
            </a:r>
            <a:r>
              <a:rPr lang="ru-RU" sz="1800" dirty="0"/>
              <a:t>и </a:t>
            </a:r>
            <a:r>
              <a:rPr lang="en-US" sz="1800" dirty="0"/>
              <a:t>“5</a:t>
            </a:r>
            <a:r>
              <a:rPr lang="en-US" sz="1800" dirty="0" smtClean="0"/>
              <a:t>”</a:t>
            </a:r>
            <a:r>
              <a:rPr lang="ru-RU" sz="1800" dirty="0" smtClean="0"/>
              <a:t>, </a:t>
            </a:r>
            <a:r>
              <a:rPr lang="ru-RU" sz="1800" dirty="0"/>
              <a:t>то есть сначала </a:t>
            </a:r>
            <a:r>
              <a:rPr lang="ru-RU" sz="1800" dirty="0" smtClean="0"/>
              <a:t>большая </a:t>
            </a:r>
            <a:r>
              <a:rPr lang="ru-RU" sz="1800" dirty="0"/>
              <a:t>терция, </a:t>
            </a:r>
            <a:r>
              <a:rPr lang="ru-RU" sz="1800" dirty="0" smtClean="0"/>
              <a:t>потом</a:t>
            </a:r>
            <a:r>
              <a:rPr lang="ru-RU" sz="1800" dirty="0"/>
              <a:t> </a:t>
            </a:r>
            <a:r>
              <a:rPr lang="ru-RU" sz="1800" dirty="0" smtClean="0"/>
              <a:t>малая</a:t>
            </a:r>
            <a:r>
              <a:rPr lang="en-US" sz="1800" dirty="0" smtClean="0"/>
              <a:t>. </a:t>
            </a:r>
            <a:r>
              <a:rPr lang="ru-RU" sz="1800" dirty="0" smtClean="0"/>
              <a:t>Если </a:t>
            </a:r>
            <a:r>
              <a:rPr lang="ru-RU" sz="1800" dirty="0"/>
              <a:t>вверху круга – </a:t>
            </a:r>
            <a:r>
              <a:rPr lang="en-US" sz="1800" dirty="0" smtClean="0"/>
              <a:t>C</a:t>
            </a:r>
            <a:r>
              <a:rPr lang="ru-RU" sz="1800" dirty="0" smtClean="0"/>
              <a:t>, </a:t>
            </a:r>
            <a:r>
              <a:rPr lang="ru-RU" sz="1800" dirty="0"/>
              <a:t>то такой аккорд</a:t>
            </a:r>
            <a:r>
              <a:rPr lang="ru-RU" sz="1800" dirty="0" smtClean="0"/>
              <a:t> обозначаем </a:t>
            </a:r>
            <a:r>
              <a:rPr lang="en-US" sz="1800" dirty="0" smtClean="0"/>
              <a:t>“C”</a:t>
            </a:r>
            <a:r>
              <a:rPr lang="ru-RU" sz="1800" dirty="0" smtClean="0"/>
              <a:t>, называем «До мажор», а </a:t>
            </a:r>
            <a:r>
              <a:rPr lang="ru-RU" sz="1800" dirty="0"/>
              <a:t>состоит </a:t>
            </a:r>
            <a:r>
              <a:rPr lang="ru-RU" sz="1800" dirty="0" smtClean="0"/>
              <a:t>он из </a:t>
            </a:r>
            <a:r>
              <a:rPr lang="ru-RU" sz="1800" dirty="0"/>
              <a:t>нот </a:t>
            </a:r>
            <a:r>
              <a:rPr lang="en-US" sz="1800" dirty="0" smtClean="0"/>
              <a:t>C, E </a:t>
            </a:r>
            <a:r>
              <a:rPr lang="ru-RU" sz="1800" dirty="0"/>
              <a:t>и </a:t>
            </a:r>
            <a:r>
              <a:rPr lang="en-US" sz="1800" dirty="0" smtClean="0"/>
              <a:t>G</a:t>
            </a:r>
            <a:r>
              <a:rPr lang="ru-RU" sz="1800" dirty="0" smtClean="0"/>
              <a:t>.</a:t>
            </a:r>
            <a:r>
              <a:rPr lang="en-US" sz="1800" dirty="0" smtClean="0"/>
              <a:t> </a:t>
            </a:r>
            <a:r>
              <a:rPr lang="ru-RU" sz="1800" dirty="0"/>
              <a:t>Если вверху – </a:t>
            </a:r>
            <a:r>
              <a:rPr lang="en-US" sz="1800" dirty="0" smtClean="0"/>
              <a:t>B</a:t>
            </a:r>
            <a:r>
              <a:rPr lang="ru-RU" sz="1800" dirty="0" smtClean="0"/>
              <a:t>, </a:t>
            </a:r>
            <a:r>
              <a:rPr lang="ru-RU" sz="1800" dirty="0"/>
              <a:t>то это </a:t>
            </a:r>
            <a:r>
              <a:rPr lang="ru-RU" sz="1800" dirty="0" smtClean="0"/>
              <a:t>аккорд </a:t>
            </a:r>
            <a:r>
              <a:rPr lang="en-US" sz="1800" dirty="0" smtClean="0"/>
              <a:t>“B” (B, D </a:t>
            </a:r>
            <a:r>
              <a:rPr lang="ru-RU" sz="1800" dirty="0"/>
              <a:t>и </a:t>
            </a:r>
            <a:r>
              <a:rPr lang="en-US" sz="1800" dirty="0" smtClean="0"/>
              <a:t>F</a:t>
            </a:r>
            <a:r>
              <a:rPr lang="ru-RU" sz="1800" dirty="0" smtClean="0"/>
              <a:t>). Мажорный «септаккорд» </a:t>
            </a:r>
            <a:r>
              <a:rPr lang="en-US" sz="1800" dirty="0" smtClean="0"/>
              <a:t>“B7” </a:t>
            </a:r>
            <a:r>
              <a:rPr lang="en-US" sz="1800" dirty="0"/>
              <a:t>= B, </a:t>
            </a:r>
            <a:r>
              <a:rPr lang="en-US" sz="1800" dirty="0" smtClean="0"/>
              <a:t>D, F</a:t>
            </a:r>
            <a:r>
              <a:rPr lang="ru-RU" sz="1800" dirty="0"/>
              <a:t> </a:t>
            </a:r>
            <a:r>
              <a:rPr lang="ru-RU" sz="1800" dirty="0" smtClean="0"/>
              <a:t>и</a:t>
            </a:r>
            <a:r>
              <a:rPr lang="en-US" sz="1800" dirty="0" smtClean="0"/>
              <a:t> G#.</a:t>
            </a:r>
            <a:r>
              <a:rPr lang="ru-RU" sz="1800" dirty="0" smtClean="0"/>
              <a:t> </a:t>
            </a:r>
            <a:r>
              <a:rPr lang="en-US" sz="1800" dirty="0"/>
              <a:t>“</a:t>
            </a:r>
            <a:r>
              <a:rPr lang="en-US" sz="1800" dirty="0" smtClean="0"/>
              <a:t>B</a:t>
            </a:r>
            <a:r>
              <a:rPr lang="ru-RU" sz="1800" dirty="0" smtClean="0"/>
              <a:t>6</a:t>
            </a:r>
            <a:r>
              <a:rPr lang="en-US" sz="1800" dirty="0" smtClean="0"/>
              <a:t>” </a:t>
            </a:r>
            <a:r>
              <a:rPr lang="en-US" sz="1800" dirty="0"/>
              <a:t>= B, D, F</a:t>
            </a:r>
            <a:r>
              <a:rPr lang="ru-RU" sz="1800" dirty="0"/>
              <a:t> и</a:t>
            </a:r>
            <a:r>
              <a:rPr lang="en-US" sz="1800" dirty="0"/>
              <a:t> </a:t>
            </a:r>
            <a:r>
              <a:rPr lang="en-US" sz="1800" dirty="0" smtClean="0"/>
              <a:t>G.</a:t>
            </a:r>
            <a:r>
              <a:rPr lang="ru-RU" sz="1800" dirty="0" smtClean="0"/>
              <a:t> </a:t>
            </a:r>
            <a:r>
              <a:rPr lang="en-US" sz="1800" dirty="0"/>
              <a:t>“</a:t>
            </a:r>
            <a:r>
              <a:rPr lang="en-US" sz="1800" dirty="0" smtClean="0"/>
              <a:t>B69” =</a:t>
            </a:r>
            <a:r>
              <a:rPr lang="ru-RU" sz="1800" dirty="0" smtClean="0"/>
              <a:t> </a:t>
            </a:r>
            <a:r>
              <a:rPr lang="en-US" sz="1800" dirty="0"/>
              <a:t>B, D, </a:t>
            </a:r>
            <a:r>
              <a:rPr lang="en-US" sz="1800" dirty="0" smtClean="0"/>
              <a:t>F,</a:t>
            </a:r>
            <a:r>
              <a:rPr lang="ru-RU" sz="1800" dirty="0" smtClean="0"/>
              <a:t> </a:t>
            </a:r>
            <a:r>
              <a:rPr lang="en-US" sz="1800" dirty="0" smtClean="0"/>
              <a:t>G </a:t>
            </a:r>
            <a:r>
              <a:rPr lang="ru-RU" sz="1800" dirty="0"/>
              <a:t>и</a:t>
            </a:r>
            <a:r>
              <a:rPr lang="en-US" sz="1800" dirty="0" smtClean="0"/>
              <a:t> C</a:t>
            </a:r>
            <a:r>
              <a:rPr lang="ru-RU" sz="1800" dirty="0" smtClean="0"/>
              <a:t>, и т.д.</a:t>
            </a:r>
            <a:r>
              <a:rPr lang="en-US" sz="1800" dirty="0" smtClean="0"/>
              <a:t> </a:t>
            </a:r>
          </a:p>
          <a:p>
            <a:pPr marL="0" indent="361950">
              <a:buNone/>
            </a:pPr>
            <a:r>
              <a:rPr lang="ru-RU" sz="1800" dirty="0" smtClean="0"/>
              <a:t>Увеличенное </a:t>
            </a:r>
            <a:r>
              <a:rPr lang="ru-RU" sz="1800" dirty="0"/>
              <a:t>трезвучие: </a:t>
            </a:r>
            <a:r>
              <a:rPr lang="en-US" sz="1800" dirty="0"/>
              <a:t>“1”, “3” </a:t>
            </a:r>
            <a:r>
              <a:rPr lang="ru-RU" sz="1800" dirty="0"/>
              <a:t>и </a:t>
            </a:r>
            <a:r>
              <a:rPr lang="en-US" sz="1800" dirty="0"/>
              <a:t>“</a:t>
            </a:r>
            <a:r>
              <a:rPr lang="en-US" sz="1800" dirty="0" smtClean="0"/>
              <a:t>5</a:t>
            </a:r>
            <a:r>
              <a:rPr lang="ru-RU" sz="1800" dirty="0" smtClean="0"/>
              <a:t>+</a:t>
            </a:r>
            <a:r>
              <a:rPr lang="en-US" sz="1800" dirty="0" smtClean="0"/>
              <a:t>”</a:t>
            </a:r>
            <a:r>
              <a:rPr lang="ru-RU" sz="1800" dirty="0"/>
              <a:t>, то есть </a:t>
            </a:r>
            <a:r>
              <a:rPr lang="ru-RU" sz="1800" dirty="0" smtClean="0"/>
              <a:t>большая терция и опять</a:t>
            </a:r>
            <a:r>
              <a:rPr lang="ru-RU" sz="1800" dirty="0"/>
              <a:t> большая</a:t>
            </a:r>
            <a:r>
              <a:rPr lang="en-US" sz="1800" dirty="0" smtClean="0"/>
              <a:t>.</a:t>
            </a:r>
            <a:r>
              <a:rPr lang="ru-RU" sz="1800" dirty="0" smtClean="0"/>
              <a:t> Его ноты на круге расположены под 120</a:t>
            </a:r>
            <a:r>
              <a:rPr lang="en-US" sz="1800" dirty="0" smtClean="0">
                <a:latin typeface="Times New Roman"/>
                <a:cs typeface="Times New Roman"/>
              </a:rPr>
              <a:t>º</a:t>
            </a:r>
            <a:r>
              <a:rPr lang="ru-RU" sz="1800" dirty="0"/>
              <a:t>, поэтому </a:t>
            </a:r>
            <a:r>
              <a:rPr lang="ru-RU" sz="1800" dirty="0" smtClean="0"/>
              <a:t>существует всего четыре принципиально разных увеличенных трезвучия. В аккомпанементе это практически всегда то же</a:t>
            </a:r>
            <a:r>
              <a:rPr lang="en-US" sz="1800" dirty="0" smtClean="0"/>
              <a:t> </a:t>
            </a:r>
            <a:r>
              <a:rPr lang="ru-RU" sz="1800" dirty="0" smtClean="0"/>
              <a:t>самое, что </a:t>
            </a:r>
            <a:r>
              <a:rPr lang="en-US" sz="1800" dirty="0" smtClean="0"/>
              <a:t>Z5+</a:t>
            </a:r>
            <a:r>
              <a:rPr lang="ru-RU" sz="1800" dirty="0" smtClean="0"/>
              <a:t>, так и будем его обозначать.</a:t>
            </a:r>
            <a:endParaRPr lang="ru-RU" sz="1800" dirty="0"/>
          </a:p>
          <a:p>
            <a:pPr marL="0" indent="361950">
              <a:buNone/>
            </a:pPr>
            <a:r>
              <a:rPr lang="en-US" sz="1800" dirty="0" smtClean="0"/>
              <a:t> </a:t>
            </a:r>
            <a:r>
              <a:rPr lang="ru-RU" sz="1800" dirty="0" smtClean="0"/>
              <a:t>Аккорд </a:t>
            </a:r>
            <a:r>
              <a:rPr lang="en-US" sz="1800" dirty="0"/>
              <a:t>“dim</a:t>
            </a:r>
            <a:r>
              <a:rPr lang="en-US" sz="1800" dirty="0" smtClean="0"/>
              <a:t>”</a:t>
            </a:r>
            <a:r>
              <a:rPr lang="ru-RU" sz="1800" dirty="0" smtClean="0"/>
              <a:t>: </a:t>
            </a:r>
            <a:r>
              <a:rPr lang="en-US" sz="1800" dirty="0"/>
              <a:t>“1”, “</a:t>
            </a:r>
            <a:r>
              <a:rPr lang="en-US" sz="1800" dirty="0" smtClean="0"/>
              <a:t>3m”, “5-” </a:t>
            </a:r>
            <a:r>
              <a:rPr lang="ru-RU" sz="1800" dirty="0" smtClean="0"/>
              <a:t>и </a:t>
            </a:r>
            <a:r>
              <a:rPr lang="en-US" sz="1800" dirty="0" smtClean="0"/>
              <a:t>“6”</a:t>
            </a:r>
            <a:r>
              <a:rPr lang="ru-RU" sz="1800" dirty="0" smtClean="0"/>
              <a:t>, </a:t>
            </a:r>
            <a:r>
              <a:rPr lang="ru-RU" sz="1800" dirty="0"/>
              <a:t>то есть </a:t>
            </a:r>
            <a:r>
              <a:rPr lang="ru-RU" sz="1800" dirty="0" smtClean="0"/>
              <a:t>четыре малых терции</a:t>
            </a:r>
            <a:r>
              <a:rPr lang="en-US" sz="1800" dirty="0" smtClean="0"/>
              <a:t>.</a:t>
            </a:r>
            <a:r>
              <a:rPr lang="ru-RU" sz="1800" dirty="0" smtClean="0"/>
              <a:t> </a:t>
            </a:r>
            <a:r>
              <a:rPr lang="ru-RU" sz="1800" dirty="0"/>
              <a:t>Его ноты на круге расположены </a:t>
            </a:r>
            <a:r>
              <a:rPr lang="ru-RU" sz="1800" dirty="0" smtClean="0"/>
              <a:t>через 90</a:t>
            </a:r>
            <a:r>
              <a:rPr lang="en-US" sz="1800" dirty="0">
                <a:latin typeface="Times New Roman"/>
                <a:cs typeface="Times New Roman"/>
              </a:rPr>
              <a:t>º</a:t>
            </a:r>
            <a:r>
              <a:rPr lang="ru-RU" sz="1800" dirty="0"/>
              <a:t>, поэтому существует всего </a:t>
            </a:r>
            <a:r>
              <a:rPr lang="ru-RU" sz="1800" dirty="0" smtClean="0"/>
              <a:t>три </a:t>
            </a:r>
            <a:r>
              <a:rPr lang="ru-RU" sz="1800" dirty="0"/>
              <a:t>принципиально </a:t>
            </a:r>
            <a:r>
              <a:rPr lang="ru-RU" sz="1800" dirty="0" smtClean="0"/>
              <a:t>разных </a:t>
            </a:r>
            <a:r>
              <a:rPr lang="en-US" sz="1800" dirty="0"/>
              <a:t>“dim” </a:t>
            </a:r>
            <a:r>
              <a:rPr lang="ru-RU" sz="1800" dirty="0" smtClean="0"/>
              <a:t>аккорда</a:t>
            </a:r>
            <a:r>
              <a:rPr lang="ru-RU" sz="1800" dirty="0"/>
              <a:t>. Обозначать </a:t>
            </a:r>
            <a:r>
              <a:rPr lang="ru-RU" sz="1800" dirty="0" smtClean="0"/>
              <a:t>его будем той </a:t>
            </a:r>
            <a:r>
              <a:rPr lang="ru-RU" sz="1800" dirty="0"/>
              <a:t>из его </a:t>
            </a:r>
            <a:r>
              <a:rPr lang="ru-RU" sz="1800" dirty="0" smtClean="0"/>
              <a:t>нот,</a:t>
            </a:r>
            <a:r>
              <a:rPr lang="en-US" sz="1800" dirty="0" smtClean="0"/>
              <a:t> </a:t>
            </a:r>
            <a:r>
              <a:rPr lang="ru-RU" sz="1800" dirty="0" smtClean="0"/>
              <a:t>что на первой струне, </a:t>
            </a:r>
            <a:r>
              <a:rPr lang="ru-RU" sz="1800" dirty="0"/>
              <a:t>с добавлением </a:t>
            </a:r>
            <a:r>
              <a:rPr lang="en-US" sz="1800" dirty="0" smtClean="0"/>
              <a:t>“</a:t>
            </a:r>
            <a:r>
              <a:rPr lang="en-US" sz="1800" dirty="0"/>
              <a:t>dim</a:t>
            </a:r>
            <a:r>
              <a:rPr lang="en-US" sz="1800" dirty="0" smtClean="0"/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291537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80231826"/>
              </p:ext>
            </p:extLst>
          </p:nvPr>
        </p:nvGraphicFramePr>
        <p:xfrm>
          <a:off x="15875" y="3284538"/>
          <a:ext cx="9161463" cy="3413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9" name="Лист с поддержкой макросов" r:id="rId3" imgW="8419913" imgH="2880360" progId="Excel.SheetMacroEnabled.12">
                  <p:embed/>
                </p:oleObj>
              </mc:Choice>
              <mc:Fallback>
                <p:oleObj name="Лист с поддержкой макросов" r:id="rId3" imgW="8419913" imgH="2880360" progId="Excel.SheetMacroEnabled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875" y="3284538"/>
                        <a:ext cx="9161463" cy="3413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None/>
            </a:pPr>
            <a:r>
              <a:rPr lang="ru-RU" sz="1800" dirty="0" smtClean="0"/>
              <a:t>В табл.1 условно показан гриф строго-минорной </a:t>
            </a:r>
            <a:r>
              <a:rPr lang="ru-RU" sz="1800" dirty="0" err="1" smtClean="0"/>
              <a:t>семиструнки</a:t>
            </a:r>
            <a:r>
              <a:rPr lang="en-US" sz="1800" dirty="0" smtClean="0"/>
              <a:t> (</a:t>
            </a:r>
            <a:r>
              <a:rPr lang="ru-RU" sz="1800" dirty="0" smtClean="0"/>
              <a:t>«1-я струна» – самая тонкая). Зелёными ячейками на грифе показаны  положения нот </a:t>
            </a:r>
            <a:r>
              <a:rPr lang="ru-RU" sz="1800" dirty="0"/>
              <a:t>трезвучия </a:t>
            </a:r>
            <a:r>
              <a:rPr lang="ru-RU" sz="1800" dirty="0" smtClean="0"/>
              <a:t>(минорного или мажорного), указанного в красной ячейке в нижнем левом углу таблицы. Чтобы изменить эту красную ячейку: </a:t>
            </a:r>
          </a:p>
          <a:p>
            <a:pPr>
              <a:buFont typeface="Arial" charset="0"/>
              <a:buChar char="•"/>
            </a:pPr>
            <a:r>
              <a:rPr lang="ru-RU" sz="1800" dirty="0" smtClean="0"/>
              <a:t>щёлкните 2 раза по самой </a:t>
            </a:r>
            <a:r>
              <a:rPr lang="ru-RU" sz="1800" dirty="0" err="1" smtClean="0"/>
              <a:t>табл</a:t>
            </a:r>
            <a:r>
              <a:rPr lang="en-US" sz="1800" dirty="0" smtClean="0"/>
              <a:t>.</a:t>
            </a:r>
            <a:r>
              <a:rPr lang="ru-RU" sz="1800" dirty="0" smtClean="0"/>
              <a:t>1</a:t>
            </a: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ru-RU" sz="1800" dirty="0" smtClean="0"/>
              <a:t>в первый раз – запустится </a:t>
            </a:r>
            <a:r>
              <a:rPr lang="en-US" sz="1800" dirty="0" smtClean="0"/>
              <a:t>Excel</a:t>
            </a:r>
            <a:r>
              <a:rPr lang="ru-RU" sz="1800" dirty="0" smtClean="0"/>
              <a:t> (внизу экрана), там нажмите «Включить макросы»</a:t>
            </a:r>
          </a:p>
          <a:p>
            <a:pPr>
              <a:buFont typeface="Arial" charset="0"/>
              <a:buChar char="•"/>
            </a:pPr>
            <a:r>
              <a:rPr lang="ru-RU" sz="1800" dirty="0" smtClean="0"/>
              <a:t>следуйте инструкции, приведённой под «грифом»</a:t>
            </a:r>
            <a:endParaRPr lang="en-US" sz="1800" dirty="0" smtClean="0"/>
          </a:p>
          <a:p>
            <a:pPr>
              <a:buFont typeface="Arial" charset="0"/>
              <a:buChar char="•"/>
            </a:pPr>
            <a:r>
              <a:rPr lang="ru-RU" sz="1800" dirty="0" smtClean="0"/>
              <a:t>чтобы выйти из редактирования табл.1, щёлкните </a:t>
            </a:r>
            <a:r>
              <a:rPr lang="ru-RU" sz="1800" b="1" i="1" dirty="0" smtClean="0"/>
              <a:t>здесь</a:t>
            </a:r>
            <a:r>
              <a:rPr lang="ru-RU" sz="1800" dirty="0" smtClean="0"/>
              <a:t>. </a:t>
            </a:r>
            <a:endParaRPr lang="en-US" sz="1800" dirty="0" smtClean="0"/>
          </a:p>
          <a:p>
            <a:pPr marL="0" indent="361950">
              <a:buFont typeface="Arial" panose="020B0604020202020204" pitchFamily="34" charset="0"/>
              <a:buNone/>
            </a:pPr>
            <a:r>
              <a:rPr lang="ru-RU" sz="1800" dirty="0" smtClean="0"/>
              <a:t>Нота </a:t>
            </a:r>
            <a:r>
              <a:rPr lang="en-US" sz="1800" dirty="0" smtClean="0"/>
              <a:t>“7” </a:t>
            </a:r>
            <a:r>
              <a:rPr lang="ru-RU" sz="1800" dirty="0" smtClean="0"/>
              <a:t>аккорда </a:t>
            </a:r>
            <a:r>
              <a:rPr lang="en-US" sz="1800" dirty="0" smtClean="0"/>
              <a:t>Z</a:t>
            </a:r>
            <a:r>
              <a:rPr lang="ru-RU" sz="1800" dirty="0" smtClean="0"/>
              <a:t>7</a:t>
            </a:r>
            <a:r>
              <a:rPr lang="en-US" sz="1800" dirty="0" smtClean="0"/>
              <a:t> (</a:t>
            </a:r>
            <a:r>
              <a:rPr lang="ru-RU" sz="1800" dirty="0" smtClean="0"/>
              <a:t>мажорного септаккорда) показывается жёлтым.</a:t>
            </a:r>
            <a:endParaRPr lang="en-US" sz="1800" dirty="0" smtClean="0"/>
          </a:p>
        </p:txBody>
      </p:sp>
      <p:sp>
        <p:nvSpPr>
          <p:cNvPr id="6" name="Объект 2"/>
          <p:cNvSpPr txBox="1">
            <a:spLocks/>
          </p:cNvSpPr>
          <p:nvPr/>
        </p:nvSpPr>
        <p:spPr>
          <a:xfrm>
            <a:off x="8244408" y="2791961"/>
            <a:ext cx="720080" cy="276999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ru-RU" sz="1800" dirty="0" smtClean="0"/>
              <a:t>Табл.1.</a:t>
            </a:r>
            <a:endParaRPr lang="en-US" sz="1800" dirty="0" smtClean="0"/>
          </a:p>
        </p:txBody>
      </p:sp>
    </p:spTree>
    <p:extLst>
      <p:ext uri="{BB962C8B-B14F-4D97-AF65-F5344CB8AC3E}">
        <p14:creationId xmlns:p14="http://schemas.microsoft.com/office/powerpoint/2010/main" val="1818778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116632"/>
            <a:ext cx="9108504" cy="6705898"/>
          </a:xfrm>
        </p:spPr>
        <p:txBody>
          <a:bodyPr lIns="0" tIns="0" rIns="0" bIns="0">
            <a:noAutofit/>
          </a:bodyPr>
          <a:lstStyle/>
          <a:p>
            <a:pPr marL="0" indent="361950">
              <a:buNone/>
            </a:pPr>
            <a:r>
              <a:rPr lang="ru-RU" sz="1800" dirty="0" smtClean="0"/>
              <a:t>В аккомпанементе чаще всего используются  минорные и мажорные аккорды. </a:t>
            </a:r>
            <a:r>
              <a:rPr lang="ru-RU" sz="1800" dirty="0"/>
              <a:t>Ноты </a:t>
            </a:r>
            <a:r>
              <a:rPr lang="ru-RU" sz="1800" dirty="0" smtClean="0"/>
              <a:t>минорного либо мажорного трезвучия могут быть тремя главными способами (</a:t>
            </a:r>
            <a:r>
              <a:rPr lang="ru-RU" sz="1800" b="1" i="1" dirty="0" smtClean="0"/>
              <a:t>обращениями</a:t>
            </a:r>
            <a:r>
              <a:rPr lang="ru-RU" sz="1800" dirty="0" smtClean="0"/>
              <a:t>) реализованы на первых трёх струнах:</a:t>
            </a:r>
          </a:p>
          <a:p>
            <a:pPr>
              <a:buAutoNum type="arabicParenR"/>
            </a:pPr>
            <a:r>
              <a:rPr lang="en-US" sz="1800" dirty="0" smtClean="0"/>
              <a:t>“1” </a:t>
            </a:r>
            <a:r>
              <a:rPr lang="ru-RU" sz="1800" dirty="0" smtClean="0"/>
              <a:t>– на третьей струне, </a:t>
            </a:r>
            <a:r>
              <a:rPr lang="en-US" sz="1800" dirty="0" smtClean="0"/>
              <a:t>“3”(“3m”) – </a:t>
            </a:r>
            <a:r>
              <a:rPr lang="ru-RU" sz="1800" dirty="0" smtClean="0"/>
              <a:t>на второй,</a:t>
            </a:r>
            <a:r>
              <a:rPr lang="en-US" sz="1800" dirty="0"/>
              <a:t> </a:t>
            </a:r>
            <a:r>
              <a:rPr lang="en-US" sz="1800" dirty="0" smtClean="0"/>
              <a:t>“</a:t>
            </a:r>
            <a:r>
              <a:rPr lang="ru-RU" sz="1800" dirty="0" smtClean="0"/>
              <a:t>5</a:t>
            </a:r>
            <a:r>
              <a:rPr lang="en-US" sz="1800" dirty="0" smtClean="0"/>
              <a:t>” </a:t>
            </a:r>
            <a:r>
              <a:rPr lang="en-US" sz="1800" dirty="0"/>
              <a:t>– </a:t>
            </a:r>
            <a:r>
              <a:rPr lang="ru-RU" sz="1800" dirty="0"/>
              <a:t>на </a:t>
            </a:r>
            <a:r>
              <a:rPr lang="ru-RU" sz="1800" dirty="0" smtClean="0"/>
              <a:t>первой («первое обращение»)</a:t>
            </a:r>
          </a:p>
          <a:p>
            <a:pPr>
              <a:buFont typeface="Arial" panose="020B0604020202020204" pitchFamily="34" charset="0"/>
              <a:buAutoNum type="arabicParenR"/>
            </a:pPr>
            <a:r>
              <a:rPr lang="en-US" sz="1800" dirty="0"/>
              <a:t>“3”(“3m”) </a:t>
            </a:r>
            <a:r>
              <a:rPr lang="ru-RU" sz="1800" dirty="0"/>
              <a:t>– на третьей струне, </a:t>
            </a:r>
            <a:r>
              <a:rPr lang="en-US" sz="1800" dirty="0"/>
              <a:t>“</a:t>
            </a:r>
            <a:r>
              <a:rPr lang="ru-RU" sz="1800" dirty="0"/>
              <a:t>5</a:t>
            </a:r>
            <a:r>
              <a:rPr lang="en-US" sz="1800" dirty="0"/>
              <a:t>”</a:t>
            </a:r>
            <a:r>
              <a:rPr lang="ru-RU" sz="1800" dirty="0"/>
              <a:t> </a:t>
            </a:r>
            <a:r>
              <a:rPr lang="en-US" sz="1800" dirty="0"/>
              <a:t>– </a:t>
            </a:r>
            <a:r>
              <a:rPr lang="ru-RU" sz="1800" dirty="0"/>
              <a:t>на второй,</a:t>
            </a:r>
            <a:r>
              <a:rPr lang="en-US" sz="1800" dirty="0"/>
              <a:t> “</a:t>
            </a:r>
            <a:r>
              <a:rPr lang="ru-RU" sz="1800" dirty="0"/>
              <a:t>1</a:t>
            </a:r>
            <a:r>
              <a:rPr lang="en-US" sz="1800" dirty="0"/>
              <a:t>” – </a:t>
            </a:r>
            <a:r>
              <a:rPr lang="ru-RU" sz="1800" dirty="0"/>
              <a:t>на </a:t>
            </a:r>
            <a:r>
              <a:rPr lang="ru-RU" sz="1800" dirty="0" smtClean="0"/>
              <a:t>первой («второе </a:t>
            </a:r>
            <a:r>
              <a:rPr lang="ru-RU" sz="1800" dirty="0"/>
              <a:t>обращение»)</a:t>
            </a:r>
            <a:endParaRPr lang="ru-RU" sz="1800" dirty="0" smtClean="0"/>
          </a:p>
          <a:p>
            <a:pPr>
              <a:buFont typeface="Arial" panose="020B0604020202020204" pitchFamily="34" charset="0"/>
              <a:buAutoNum type="arabicParenR"/>
            </a:pPr>
            <a:r>
              <a:rPr lang="en-US" sz="1800" dirty="0"/>
              <a:t>“</a:t>
            </a:r>
            <a:r>
              <a:rPr lang="ru-RU" sz="1800" dirty="0"/>
              <a:t>5</a:t>
            </a:r>
            <a:r>
              <a:rPr lang="en-US" sz="1800" dirty="0"/>
              <a:t>” </a:t>
            </a:r>
            <a:r>
              <a:rPr lang="ru-RU" sz="1800" dirty="0"/>
              <a:t>– на третьей струне, </a:t>
            </a:r>
            <a:r>
              <a:rPr lang="en-US" sz="1800" dirty="0"/>
              <a:t>“1”</a:t>
            </a:r>
            <a:r>
              <a:rPr lang="ru-RU" sz="1800" dirty="0"/>
              <a:t> </a:t>
            </a:r>
            <a:r>
              <a:rPr lang="en-US" sz="1800" dirty="0"/>
              <a:t>– </a:t>
            </a:r>
            <a:r>
              <a:rPr lang="ru-RU" sz="1800" dirty="0"/>
              <a:t>на второй,</a:t>
            </a:r>
            <a:r>
              <a:rPr lang="en-US" sz="1800" dirty="0"/>
              <a:t> “3”(“3m”) – </a:t>
            </a:r>
            <a:r>
              <a:rPr lang="ru-RU" sz="1800" dirty="0"/>
              <a:t>на первой</a:t>
            </a:r>
            <a:r>
              <a:rPr lang="ru-RU" sz="1800" dirty="0" smtClean="0"/>
              <a:t> («третье </a:t>
            </a:r>
            <a:r>
              <a:rPr lang="ru-RU" sz="1800" dirty="0"/>
              <a:t>обращение</a:t>
            </a:r>
            <a:r>
              <a:rPr lang="ru-RU" sz="1800" dirty="0" smtClean="0"/>
              <a:t>»).</a:t>
            </a:r>
            <a:endParaRPr lang="ru-RU" sz="1800" dirty="0"/>
          </a:p>
          <a:p>
            <a:pPr marL="0" indent="361950">
              <a:buNone/>
            </a:pPr>
            <a:r>
              <a:rPr lang="ru-RU" sz="1800" dirty="0"/>
              <a:t>Нумерация обращений </a:t>
            </a:r>
            <a:r>
              <a:rPr lang="ru-RU" sz="1800" dirty="0" smtClean="0"/>
              <a:t>условна. Открытые (</a:t>
            </a:r>
            <a:r>
              <a:rPr lang="ru-RU" sz="1800" dirty="0" err="1" smtClean="0"/>
              <a:t>неприжатые</a:t>
            </a:r>
            <a:r>
              <a:rPr lang="ru-RU" sz="1800" dirty="0" smtClean="0"/>
              <a:t>) струны </a:t>
            </a:r>
            <a:r>
              <a:rPr lang="ru-RU" sz="1800" dirty="0"/>
              <a:t>строго-минорной </a:t>
            </a:r>
            <a:r>
              <a:rPr lang="ru-RU" sz="1800" dirty="0" err="1"/>
              <a:t>семиструнки</a:t>
            </a:r>
            <a:r>
              <a:rPr lang="en-US" sz="1800" dirty="0"/>
              <a:t> </a:t>
            </a:r>
            <a:r>
              <a:rPr lang="ru-RU" sz="1800" dirty="0" smtClean="0"/>
              <a:t>дают первое обращения минорного трезвучия, а именно – </a:t>
            </a:r>
            <a:r>
              <a:rPr lang="en-US" sz="1800" dirty="0" smtClean="0"/>
              <a:t>Gm. </a:t>
            </a:r>
          </a:p>
          <a:p>
            <a:pPr marL="0" indent="361950">
              <a:buNone/>
            </a:pPr>
            <a:r>
              <a:rPr lang="ru-RU" sz="1800" dirty="0" smtClean="0"/>
              <a:t>Если в красной ячейке табл.1 – </a:t>
            </a:r>
            <a:r>
              <a:rPr lang="en-US" sz="1800" dirty="0" smtClean="0"/>
              <a:t>Gm, </a:t>
            </a:r>
            <a:r>
              <a:rPr lang="ru-RU" sz="1800" dirty="0" smtClean="0"/>
              <a:t>то первое его обращение – на «нулевом» ладу, а также на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XII</a:t>
            </a:r>
            <a:r>
              <a:rPr lang="ru-RU" sz="1800" dirty="0" smtClean="0"/>
              <a:t> ладу, второе – на ладах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III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ru-RU" sz="1800" dirty="0" smtClean="0"/>
              <a:t>, третье</a:t>
            </a:r>
            <a:r>
              <a:rPr lang="ru-RU" sz="1800" dirty="0"/>
              <a:t> – на ладах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VII</a:t>
            </a:r>
            <a:r>
              <a:rPr lang="ru-RU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IX</a:t>
            </a:r>
            <a:r>
              <a:rPr lang="en-US" sz="1800" dirty="0" smtClean="0"/>
              <a:t>. </a:t>
            </a:r>
          </a:p>
          <a:p>
            <a:pPr marL="0" indent="361950">
              <a:buNone/>
            </a:pPr>
            <a:r>
              <a:rPr lang="ru-RU" sz="1800" dirty="0" smtClean="0"/>
              <a:t>Если </a:t>
            </a:r>
            <a:r>
              <a:rPr lang="ru-RU" sz="1800" dirty="0"/>
              <a:t>в красной ячейке </a:t>
            </a:r>
            <a:r>
              <a:rPr lang="ru-RU" sz="1800" dirty="0" smtClean="0"/>
              <a:t>– </a:t>
            </a:r>
            <a:r>
              <a:rPr lang="en-US" sz="1800" dirty="0" smtClean="0"/>
              <a:t>G, </a:t>
            </a:r>
            <a:r>
              <a:rPr lang="ru-RU" sz="1800" dirty="0"/>
              <a:t>то первое его обращение – </a:t>
            </a:r>
            <a:r>
              <a:rPr lang="ru-RU" sz="1800" dirty="0" smtClean="0"/>
              <a:t>на </a:t>
            </a:r>
            <a:r>
              <a:rPr lang="ru-RU" sz="1800" dirty="0"/>
              <a:t>ладах </a:t>
            </a:r>
            <a:r>
              <a:rPr lang="ru-RU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0…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</a:t>
            </a:r>
            <a:r>
              <a:rPr lang="ru-RU" sz="1800" dirty="0" smtClean="0"/>
              <a:t>, </a:t>
            </a:r>
            <a:r>
              <a:rPr lang="ru-RU" sz="1800" dirty="0"/>
              <a:t>второе – на ладах </a:t>
            </a:r>
            <a:r>
              <a:rPr lang="en-US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IV</a:t>
            </a:r>
            <a:r>
              <a:rPr lang="ru-RU" sz="1800" b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</a:t>
            </a:r>
            <a:r>
              <a:rPr lang="ru-RU" sz="1800" dirty="0"/>
              <a:t>, третье – на ладах 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VII</a:t>
            </a:r>
            <a:r>
              <a:rPr lang="ru-RU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…</a:t>
            </a:r>
            <a:r>
              <a:rPr lang="en-US" sz="1800" b="1" dirty="0">
                <a:latin typeface="Courier New" panose="02070309020205020404" pitchFamily="49" charset="0"/>
                <a:cs typeface="Courier New" panose="02070309020205020404" pitchFamily="49" charset="0"/>
              </a:rPr>
              <a:t>IX</a:t>
            </a:r>
            <a:r>
              <a:rPr lang="en-US" sz="1800" dirty="0"/>
              <a:t>.</a:t>
            </a:r>
            <a:endParaRPr lang="ru-RU" sz="1800" dirty="0"/>
          </a:p>
          <a:p>
            <a:pPr marL="0" indent="361950">
              <a:buNone/>
            </a:pPr>
            <a:r>
              <a:rPr lang="ru-RU" sz="1800" dirty="0" smtClean="0"/>
              <a:t>См. </a:t>
            </a:r>
            <a:r>
              <a:rPr lang="ru-RU" sz="1800" dirty="0"/>
              <a:t>видеофайлы </a:t>
            </a:r>
            <a:r>
              <a:rPr lang="ru-RU" sz="1800" dirty="0" smtClean="0"/>
              <a:t>аппликатур в разделе «Строго-минорный настрой» сайта.</a:t>
            </a:r>
          </a:p>
          <a:p>
            <a:pPr marL="0" indent="361950">
              <a:buNone/>
            </a:pPr>
            <a:r>
              <a:rPr lang="ru-RU" sz="1800" dirty="0" smtClean="0"/>
              <a:t>Как сказано в самом начале, последовательность аккордов, на которой построен аккомпанемент, здесь обозначаем «</a:t>
            </a:r>
            <a:r>
              <a:rPr lang="ru-RU" sz="1800" b="1" i="1" dirty="0" smtClean="0"/>
              <a:t>АП</a:t>
            </a:r>
            <a:r>
              <a:rPr lang="ru-RU" sz="1800" dirty="0" smtClean="0"/>
              <a:t>». Аккорд, с которого начинается аккомпанемент, будем называть </a:t>
            </a:r>
            <a:r>
              <a:rPr lang="ru-RU" sz="1800" b="1" i="1" dirty="0"/>
              <a:t>тоническим </a:t>
            </a:r>
            <a:r>
              <a:rPr lang="ru-RU" sz="1800" b="1" i="1" dirty="0" smtClean="0"/>
              <a:t>аккордом</a:t>
            </a:r>
            <a:r>
              <a:rPr lang="ru-RU" sz="1800" dirty="0" smtClean="0"/>
              <a:t>. В простых случаях тем же </a:t>
            </a:r>
            <a:r>
              <a:rPr lang="ru-RU" sz="1800" dirty="0"/>
              <a:t>аккордом </a:t>
            </a:r>
            <a:r>
              <a:rPr lang="ru-RU" sz="1800" dirty="0" smtClean="0"/>
              <a:t>аккомпанемент и заканчивается. Голос может вступить и не на</a:t>
            </a:r>
            <a:r>
              <a:rPr lang="en-US" sz="1800" dirty="0" smtClean="0"/>
              <a:t> </a:t>
            </a:r>
            <a:r>
              <a:rPr lang="ru-RU" sz="1800" dirty="0" smtClean="0"/>
              <a:t>тоническом аккорде, а позже. Пусть, например, тонический аккорд – </a:t>
            </a:r>
            <a:r>
              <a:rPr lang="en-US" sz="1800" dirty="0" err="1" smtClean="0"/>
              <a:t>Dm</a:t>
            </a:r>
            <a:r>
              <a:rPr lang="ru-RU" sz="1800" dirty="0" smtClean="0"/>
              <a:t>, потом в</a:t>
            </a:r>
            <a:r>
              <a:rPr lang="en-US" sz="1800" dirty="0" smtClean="0"/>
              <a:t> </a:t>
            </a:r>
            <a:r>
              <a:rPr lang="ru-RU" sz="1800" dirty="0" smtClean="0"/>
              <a:t>аккомпанементе идут другие аккорды, а заканчиваем опять на </a:t>
            </a:r>
            <a:r>
              <a:rPr lang="en-US" sz="1800" dirty="0" smtClean="0"/>
              <a:t>Dm.</a:t>
            </a:r>
            <a:r>
              <a:rPr lang="ru-RU" sz="1800" dirty="0" smtClean="0"/>
              <a:t> Теперь можно всё повысить, например, на полутон, и тогда </a:t>
            </a:r>
            <a:r>
              <a:rPr lang="ru-RU" sz="1800" i="1" dirty="0" smtClean="0"/>
              <a:t>такой же, с точки зрения поющего,</a:t>
            </a:r>
            <a:r>
              <a:rPr lang="ru-RU" sz="1800" dirty="0" smtClean="0"/>
              <a:t> </a:t>
            </a:r>
            <a:r>
              <a:rPr lang="ru-RU" sz="1800" dirty="0"/>
              <a:t>аккомпанемент</a:t>
            </a:r>
            <a:r>
              <a:rPr lang="ru-RU" sz="1800" dirty="0" smtClean="0"/>
              <a:t> будет иметь тонический аккорд </a:t>
            </a:r>
            <a:r>
              <a:rPr lang="en-US" sz="1800" dirty="0" err="1" smtClean="0"/>
              <a:t>D#m</a:t>
            </a:r>
            <a:r>
              <a:rPr lang="ru-RU" sz="1800" dirty="0" smtClean="0"/>
              <a:t>, соответственно изменятся и остальные аккорды аккомпанемента. А если всё повысить на кварту (т.е. на 5 полутонов) от </a:t>
            </a:r>
            <a:r>
              <a:rPr lang="en-US" sz="1800" dirty="0" err="1" smtClean="0"/>
              <a:t>Dm</a:t>
            </a:r>
            <a:r>
              <a:rPr lang="ru-RU" sz="1800" dirty="0" smtClean="0"/>
              <a:t>, то тоническим аккордом будет </a:t>
            </a:r>
            <a:r>
              <a:rPr lang="en-US" sz="1800" dirty="0" smtClean="0"/>
              <a:t>Gm.</a:t>
            </a:r>
            <a:r>
              <a:rPr lang="ru-RU" sz="1800" dirty="0" smtClean="0"/>
              <a:t> </a:t>
            </a:r>
            <a:endParaRPr lang="en-US" sz="1800" dirty="0" smtClean="0"/>
          </a:p>
          <a:p>
            <a:pPr marL="0" indent="361950">
              <a:buNone/>
            </a:pPr>
            <a:r>
              <a:rPr lang="ru-RU" sz="1800" dirty="0" smtClean="0"/>
              <a:t> </a:t>
            </a:r>
            <a:endParaRPr lang="en-US" sz="1800" dirty="0" smtClean="0"/>
          </a:p>
          <a:p>
            <a:pPr marL="0" indent="361950">
              <a:buNone/>
            </a:pPr>
            <a:r>
              <a:rPr lang="ru-RU" sz="1800" dirty="0" smtClean="0"/>
              <a:t>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320172584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TextBox 40"/>
          <p:cNvSpPr txBox="1"/>
          <p:nvPr/>
        </p:nvSpPr>
        <p:spPr>
          <a:xfrm>
            <a:off x="4139952" y="-99392"/>
            <a:ext cx="751809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α</a:t>
            </a:r>
            <a:r>
              <a:rPr lang="ru-RU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  <a:r>
              <a:rPr lang="ru-RU" sz="2400" dirty="0" smtClean="0">
                <a:solidFill>
                  <a:srgbClr val="FF0000"/>
                </a:solidFill>
              </a:rPr>
              <a:t>)</a:t>
            </a:r>
            <a:endParaRPr lang="ru-RU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2" name="TextBox 41"/>
          <p:cNvSpPr txBox="1"/>
          <p:nvPr/>
        </p:nvSpPr>
        <p:spPr>
          <a:xfrm>
            <a:off x="5724128" y="260648"/>
            <a:ext cx="730969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β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ru-RU" sz="44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3" name="TextBox 42"/>
          <p:cNvSpPr txBox="1"/>
          <p:nvPr/>
        </p:nvSpPr>
        <p:spPr>
          <a:xfrm>
            <a:off x="6908648" y="1455748"/>
            <a:ext cx="687688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l-GR" sz="4400" dirty="0" smtClean="0">
                <a:solidFill>
                  <a:srgbClr val="FF0000"/>
                </a:solidFill>
              </a:rPr>
              <a:t>κ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en-US" sz="4400" dirty="0">
              <a:solidFill>
                <a:srgbClr val="FF0000"/>
              </a:solidFill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7212583" y="2924944"/>
            <a:ext cx="743793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π</a:t>
            </a:r>
            <a:r>
              <a:rPr lang="ru-RU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  <a:r>
              <a:rPr lang="ru-RU" sz="2400" dirty="0" smtClean="0">
                <a:solidFill>
                  <a:srgbClr val="FF0000"/>
                </a:solidFill>
              </a:rPr>
              <a:t>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6803104" y="4509120"/>
            <a:ext cx="649216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ctr"/>
            <a:r>
              <a:rPr lang="el-GR" sz="4400" dirty="0" smtClean="0">
                <a:solidFill>
                  <a:srgbClr val="FF0000"/>
                </a:solidFill>
              </a:rPr>
              <a:t>τ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716560" y="5589240"/>
            <a:ext cx="71814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ρ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3995936" y="5920244"/>
            <a:ext cx="798295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φ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48" name="TextBox 47"/>
          <p:cNvSpPr txBox="1"/>
          <p:nvPr/>
        </p:nvSpPr>
        <p:spPr>
          <a:xfrm>
            <a:off x="2621703" y="5661248"/>
            <a:ext cx="726161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δ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ru-RU" sz="3600" dirty="0" smtClean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9" name="TextBox 48"/>
          <p:cNvSpPr txBox="1"/>
          <p:nvPr/>
        </p:nvSpPr>
        <p:spPr>
          <a:xfrm>
            <a:off x="1455641" y="4560365"/>
            <a:ext cx="687689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ε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en-US" sz="3600" dirty="0">
              <a:solidFill>
                <a:srgbClr val="FF0000"/>
              </a:solidFill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899592" y="2895908"/>
            <a:ext cx="742191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μ</a:t>
            </a:r>
            <a:r>
              <a:rPr lang="ru-RU" sz="2400" dirty="0" smtClean="0">
                <a:solidFill>
                  <a:srgbClr val="FF0000"/>
                </a:solidFill>
              </a:rPr>
              <a:t>(</a:t>
            </a:r>
            <a:r>
              <a:rPr lang="en-US" sz="2400" dirty="0" smtClean="0">
                <a:solidFill>
                  <a:srgbClr val="FF0000"/>
                </a:solidFill>
              </a:rPr>
              <a:t>m</a:t>
            </a:r>
            <a:r>
              <a:rPr lang="ru-RU" sz="2400" dirty="0" smtClean="0">
                <a:solidFill>
                  <a:srgbClr val="FF0000"/>
                </a:solidFill>
              </a:rPr>
              <a:t>)</a:t>
            </a:r>
            <a:endParaRPr lang="ru-RU" sz="10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TextBox 50"/>
          <p:cNvSpPr txBox="1"/>
          <p:nvPr/>
        </p:nvSpPr>
        <p:spPr>
          <a:xfrm>
            <a:off x="1403648" y="1340768"/>
            <a:ext cx="692497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λ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ru-RU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11760" y="260648"/>
            <a:ext cx="823944" cy="677108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4400" dirty="0" smtClean="0">
                <a:solidFill>
                  <a:srgbClr val="FF0000"/>
                </a:solidFill>
              </a:rPr>
              <a:t>ω</a:t>
            </a:r>
            <a:r>
              <a:rPr lang="en-US" sz="2400" dirty="0" smtClean="0">
                <a:solidFill>
                  <a:srgbClr val="FF0000"/>
                </a:solidFill>
              </a:rPr>
              <a:t>(m)</a:t>
            </a:r>
            <a:endParaRPr lang="ru-RU" sz="3600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6732240" y="116632"/>
            <a:ext cx="2093073" cy="1253402"/>
          </a:xfrm>
          <a:prstGeom prst="rect">
            <a:avLst/>
          </a:prstGeom>
          <a:noFill/>
        </p:spPr>
        <p:txBody>
          <a:bodyPr wrap="none" lIns="0" tIns="144000" rIns="0" bIns="0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Повышение </a:t>
            </a:r>
          </a:p>
          <a:p>
            <a:r>
              <a:rPr lang="en-US" dirty="0" smtClean="0">
                <a:solidFill>
                  <a:srgbClr val="00B050"/>
                </a:solidFill>
              </a:rPr>
              <a:t>      </a:t>
            </a:r>
            <a:r>
              <a:rPr lang="ru-RU" dirty="0" smtClean="0">
                <a:solidFill>
                  <a:srgbClr val="00B050"/>
                </a:solidFill>
              </a:rPr>
              <a:t>на кварту,</a:t>
            </a:r>
          </a:p>
          <a:p>
            <a:r>
              <a:rPr lang="ru-RU" dirty="0" smtClean="0">
                <a:solidFill>
                  <a:srgbClr val="00B050"/>
                </a:solidFill>
              </a:rPr>
              <a:t>            т.е. на </a:t>
            </a:r>
          </a:p>
          <a:p>
            <a:r>
              <a:rPr lang="ru-RU" dirty="0">
                <a:solidFill>
                  <a:srgbClr val="00B050"/>
                </a:solidFill>
              </a:rPr>
              <a:t> </a:t>
            </a:r>
            <a:r>
              <a:rPr lang="ru-RU" dirty="0" smtClean="0">
                <a:solidFill>
                  <a:srgbClr val="00B050"/>
                </a:solidFill>
              </a:rPr>
              <a:t>               5 полутонов</a:t>
            </a:r>
            <a:endParaRPr lang="ru-RU" dirty="0">
              <a:solidFill>
                <a:srgbClr val="00B05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8592337" y="44624"/>
            <a:ext cx="516167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ru-RU" dirty="0" smtClean="0"/>
              <a:t>Рис.3</a:t>
            </a:r>
            <a:endParaRPr lang="ru-RU" dirty="0"/>
          </a:p>
        </p:txBody>
      </p:sp>
      <p:grpSp>
        <p:nvGrpSpPr>
          <p:cNvPr id="30" name="Группа 29"/>
          <p:cNvGrpSpPr/>
          <p:nvPr/>
        </p:nvGrpSpPr>
        <p:grpSpPr>
          <a:xfrm rot="1816093">
            <a:off x="1812998" y="886016"/>
            <a:ext cx="5135270" cy="5135270"/>
            <a:chOff x="1812992" y="886021"/>
            <a:chExt cx="5135270" cy="5135270"/>
          </a:xfrm>
        </p:grpSpPr>
        <p:grpSp>
          <p:nvGrpSpPr>
            <p:cNvPr id="89" name="Группа 88"/>
            <p:cNvGrpSpPr/>
            <p:nvPr/>
          </p:nvGrpSpPr>
          <p:grpSpPr>
            <a:xfrm rot="3600000">
              <a:off x="1812992" y="886021"/>
              <a:ext cx="5135270" cy="5135270"/>
              <a:chOff x="2029016" y="886021"/>
              <a:chExt cx="5135270" cy="5135270"/>
            </a:xfrm>
          </p:grpSpPr>
          <p:grpSp>
            <p:nvGrpSpPr>
              <p:cNvPr id="91" name="Группа 90"/>
              <p:cNvGrpSpPr/>
              <p:nvPr/>
            </p:nvGrpSpPr>
            <p:grpSpPr>
              <a:xfrm rot="3600000">
                <a:off x="2029016" y="886021"/>
                <a:ext cx="5135270" cy="5135270"/>
                <a:chOff x="2029020" y="886020"/>
                <a:chExt cx="5135270" cy="5135270"/>
              </a:xfrm>
            </p:grpSpPr>
            <p:grpSp>
              <p:nvGrpSpPr>
                <p:cNvPr id="93" name="Группа 92"/>
                <p:cNvGrpSpPr/>
                <p:nvPr/>
              </p:nvGrpSpPr>
              <p:grpSpPr>
                <a:xfrm rot="5400000">
                  <a:off x="2029020" y="886020"/>
                  <a:ext cx="5135270" cy="5135270"/>
                  <a:chOff x="2029018" y="886018"/>
                  <a:chExt cx="5135270" cy="5135270"/>
                </a:xfrm>
              </p:grpSpPr>
              <p:grpSp>
                <p:nvGrpSpPr>
                  <p:cNvPr id="95" name="Группа 94"/>
                  <p:cNvGrpSpPr/>
                  <p:nvPr/>
                </p:nvGrpSpPr>
                <p:grpSpPr>
                  <a:xfrm rot="3600000">
                    <a:off x="2029018" y="886018"/>
                    <a:ext cx="5135270" cy="5135270"/>
                    <a:chOff x="2029018" y="886018"/>
                    <a:chExt cx="5135270" cy="5135270"/>
                  </a:xfrm>
                </p:grpSpPr>
                <p:grpSp>
                  <p:nvGrpSpPr>
                    <p:cNvPr id="97" name="Группа 96"/>
                    <p:cNvGrpSpPr/>
                    <p:nvPr/>
                  </p:nvGrpSpPr>
                  <p:grpSpPr>
                    <a:xfrm rot="19800000">
                      <a:off x="2029018" y="886018"/>
                      <a:ext cx="5135270" cy="5135270"/>
                      <a:chOff x="2029018" y="886018"/>
                      <a:chExt cx="5135270" cy="5135270"/>
                    </a:xfrm>
                  </p:grpSpPr>
                  <p:grpSp>
                    <p:nvGrpSpPr>
                      <p:cNvPr id="99" name="Группа 98"/>
                      <p:cNvGrpSpPr/>
                      <p:nvPr/>
                    </p:nvGrpSpPr>
                    <p:grpSpPr>
                      <a:xfrm rot="-3600000">
                        <a:off x="2029018" y="886018"/>
                        <a:ext cx="5135270" cy="5135270"/>
                        <a:chOff x="2029018" y="886018"/>
                        <a:chExt cx="5135270" cy="5135270"/>
                      </a:xfrm>
                    </p:grpSpPr>
                    <p:grpSp>
                      <p:nvGrpSpPr>
                        <p:cNvPr id="101" name="Группа 100"/>
                        <p:cNvGrpSpPr/>
                        <p:nvPr/>
                      </p:nvGrpSpPr>
                      <p:grpSpPr>
                        <a:xfrm rot="-1800000">
                          <a:off x="2029018" y="886018"/>
                          <a:ext cx="5135270" cy="5135270"/>
                          <a:chOff x="2029018" y="886018"/>
                          <a:chExt cx="5135270" cy="5135270"/>
                        </a:xfrm>
                      </p:grpSpPr>
                      <p:grpSp>
                        <p:nvGrpSpPr>
                          <p:cNvPr id="117" name="Группа 116"/>
                          <p:cNvGrpSpPr/>
                          <p:nvPr/>
                        </p:nvGrpSpPr>
                        <p:grpSpPr>
                          <a:xfrm rot="-3600000">
                            <a:off x="2029018" y="886018"/>
                            <a:ext cx="5135270" cy="5135270"/>
                            <a:chOff x="2029018" y="886018"/>
                            <a:chExt cx="5135270" cy="5135270"/>
                          </a:xfrm>
                        </p:grpSpPr>
                        <p:grpSp>
                          <p:nvGrpSpPr>
                            <p:cNvPr id="119" name="Группа 118"/>
                            <p:cNvGrpSpPr/>
                            <p:nvPr/>
                          </p:nvGrpSpPr>
                          <p:grpSpPr>
                            <a:xfrm rot="-3600000">
                              <a:off x="2029018" y="886018"/>
                              <a:ext cx="5135270" cy="5135270"/>
                              <a:chOff x="2029018" y="886018"/>
                              <a:chExt cx="5135270" cy="5135270"/>
                            </a:xfrm>
                          </p:grpSpPr>
                          <p:grpSp>
                            <p:nvGrpSpPr>
                              <p:cNvPr id="123" name="Группа 122"/>
                              <p:cNvGrpSpPr/>
                              <p:nvPr/>
                            </p:nvGrpSpPr>
                            <p:grpSpPr>
                              <a:xfrm rot="18000000">
                                <a:off x="2029018" y="886018"/>
                                <a:ext cx="5135270" cy="5135270"/>
                                <a:chOff x="2029018" y="886018"/>
                                <a:chExt cx="5135270" cy="5135270"/>
                              </a:xfrm>
                            </p:grpSpPr>
                            <p:grpSp>
                              <p:nvGrpSpPr>
                                <p:cNvPr id="125" name="Группа 124"/>
                                <p:cNvGrpSpPr/>
                                <p:nvPr/>
                              </p:nvGrpSpPr>
                              <p:grpSpPr>
                                <a:xfrm rot="-1800000">
                                  <a:off x="2029018" y="886018"/>
                                  <a:ext cx="5135270" cy="5135270"/>
                                  <a:chOff x="2029018" y="886018"/>
                                  <a:chExt cx="5135270" cy="5135270"/>
                                </a:xfrm>
                              </p:grpSpPr>
                              <p:sp>
                                <p:nvSpPr>
                                  <p:cNvPr id="127" name="Овал 126"/>
                                  <p:cNvSpPr/>
                                  <p:nvPr/>
                                </p:nvSpPr>
                                <p:spPr>
                                  <a:xfrm>
                                    <a:off x="2029018" y="886018"/>
                                    <a:ext cx="5135270" cy="5135270"/>
                                  </a:xfrm>
                                  <a:prstGeom prst="ellipse">
                                    <a:avLst/>
                                  </a:prstGeom>
                                  <a:noFill/>
                                  <a:ln>
                                    <a:solidFill>
                                      <a:schemeClr val="tx1"/>
                                    </a:solidFill>
                                  </a:ln>
                                </p:spPr>
                                <p:style>
                                  <a:lnRef idx="2">
                                    <a:schemeClr val="accent1">
                                      <a:shade val="50000"/>
                                    </a:schemeClr>
                                  </a:lnRef>
                                  <a:fillRef idx="1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lt1"/>
                                  </a:fontRef>
                                </p:style>
                                <p:txBody>
                                  <a:bodyPr rtlCol="0" anchor="ctr"/>
                                  <a:lstStyle/>
                                  <a:p>
                                    <a:pPr algn="ctr"/>
                                    <a:endParaRPr lang="ru-RU"/>
                                  </a:p>
                                </p:txBody>
                              </p:sp>
                              <p:cxnSp>
                                <p:nvCxnSpPr>
                                  <p:cNvPr id="128" name="Прямая соединительная линия 127"/>
                                  <p:cNvCxnSpPr/>
                                  <p:nvPr/>
                                </p:nvCxnSpPr>
                                <p:spPr>
                                  <a:xfrm rot="5400000">
                                    <a:off x="4596653" y="886018"/>
                                    <a:ext cx="0" cy="513527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29" name="Прямая соединительная линия 128"/>
                                  <p:cNvCxnSpPr/>
                                  <p:nvPr/>
                                </p:nvCxnSpPr>
                                <p:spPr>
                                  <a:xfrm rot="3600000">
                                    <a:off x="4596653" y="886018"/>
                                    <a:ext cx="0" cy="513527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30" name="Прямая соединительная линия 129"/>
                                  <p:cNvCxnSpPr/>
                                  <p:nvPr/>
                                </p:nvCxnSpPr>
                                <p:spPr>
                                  <a:xfrm rot="1800000">
                                    <a:off x="4596653" y="886018"/>
                                    <a:ext cx="0" cy="513527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31" name="Прямая соединительная линия 130"/>
                                  <p:cNvCxnSpPr/>
                                  <p:nvPr/>
                                </p:nvCxnSpPr>
                                <p:spPr>
                                  <a:xfrm rot="18000000">
                                    <a:off x="4596653" y="886018"/>
                                    <a:ext cx="0" cy="513527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32" name="Прямая соединительная линия 131"/>
                                  <p:cNvCxnSpPr/>
                                  <p:nvPr/>
                                </p:nvCxnSpPr>
                                <p:spPr>
                                  <a:xfrm rot="19800000">
                                    <a:off x="4596653" y="886018"/>
                                    <a:ext cx="0" cy="513527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cxnSp>
                                <p:nvCxnSpPr>
                                  <p:cNvPr id="133" name="Прямая соединительная линия 132"/>
                                  <p:cNvCxnSpPr>
                                    <a:stCxn id="127" idx="0"/>
                                    <a:endCxn id="127" idx="4"/>
                                  </p:cNvCxnSpPr>
                                  <p:nvPr/>
                                </p:nvCxnSpPr>
                                <p:spPr>
                                  <a:xfrm>
                                    <a:off x="4596653" y="886018"/>
                                    <a:ext cx="0" cy="5135270"/>
                                  </a:xfrm>
                                  <a:prstGeom prst="line">
                                    <a:avLst/>
                                  </a:prstGeom>
                                </p:spPr>
                                <p:style>
                                  <a:lnRef idx="1">
                                    <a:schemeClr val="accent1"/>
                                  </a:lnRef>
                                  <a:fillRef idx="0">
                                    <a:schemeClr val="accent1"/>
                                  </a:fillRef>
                                  <a:effectRef idx="0">
                                    <a:schemeClr val="accent1"/>
                                  </a:effectRef>
                                  <a:fontRef idx="minor">
                                    <a:schemeClr val="tx1"/>
                                  </a:fontRef>
                                </p:style>
                              </p:cxnSp>
                              <p:sp>
                                <p:nvSpPr>
                                  <p:cNvPr id="134" name="TextBox 133"/>
                                  <p:cNvSpPr txBox="1"/>
                                  <p:nvPr/>
                                </p:nvSpPr>
                                <p:spPr>
                                  <a:xfrm>
                                    <a:off x="4257932" y="985078"/>
                                    <a:ext cx="758220" cy="677108"/>
                                  </a:xfrm>
                                  <a:prstGeom prst="rect">
                                    <a:avLst/>
                                  </a:prstGeom>
                                  <a:noFill/>
                                </p:spPr>
                                <p:txBody>
                                  <a:bodyPr wrap="none" lIns="0" tIns="0" rIns="0" bIns="0" rtlCol="0">
                                    <a:spAutoFit/>
                                  </a:bodyPr>
                                  <a:lstStyle/>
                                  <a:p>
                                    <a:pPr algn="ctr"/>
                                    <a:r>
                                      <a:rPr lang="en-US" sz="4400" dirty="0" smtClean="0"/>
                                      <a:t>A</a:t>
                                    </a:r>
                                    <a:r>
                                      <a:rPr lang="en-US" sz="2400" dirty="0" smtClean="0"/>
                                      <a:t>(m)</a:t>
                                    </a:r>
                                    <a:endParaRPr lang="en-US" sz="5400" dirty="0" smtClean="0"/>
                                  </a:p>
                                </p:txBody>
                              </p:sp>
                            </p:grpSp>
                            <p:sp>
                              <p:nvSpPr>
                                <p:cNvPr id="126" name="TextBox 125"/>
                                <p:cNvSpPr txBox="1"/>
                                <p:nvPr/>
                              </p:nvSpPr>
                              <p:spPr>
                                <a:xfrm>
                                  <a:off x="4207121" y="985664"/>
                                  <a:ext cx="779059" cy="677108"/>
                                </a:xfrm>
                                <a:prstGeom prst="rect">
                                  <a:avLst/>
                                </a:prstGeom>
                                <a:noFill/>
                              </p:spPr>
                              <p:txBody>
                                <a:bodyPr wrap="none" lIns="0" tIns="0" rIns="0" bIns="0" rtlCol="0">
                                  <a:spAutoFit/>
                                </a:bodyPr>
                                <a:lstStyle/>
                                <a:p>
                                  <a:pPr algn="ctr"/>
                                  <a:r>
                                    <a:rPr lang="en-US" sz="4400" dirty="0" smtClean="0"/>
                                    <a:t>D</a:t>
                                  </a:r>
                                  <a:r>
                                    <a:rPr lang="en-US" sz="2400" dirty="0" smtClean="0"/>
                                    <a:t>(m)</a:t>
                                  </a:r>
                                  <a:endParaRPr lang="en-US" sz="5400" dirty="0" smtClean="0"/>
                                </a:p>
                              </p:txBody>
                            </p:sp>
                          </p:grpSp>
                          <p:sp>
                            <p:nvSpPr>
                              <p:cNvPr id="122" name="TextBox 121"/>
                              <p:cNvSpPr txBox="1"/>
                              <p:nvPr/>
                            </p:nvSpPr>
                            <p:spPr>
                              <a:xfrm>
                                <a:off x="4283389" y="985647"/>
                                <a:ext cx="732573" cy="677108"/>
                              </a:xfrm>
                              <a:prstGeom prst="rect">
                                <a:avLst/>
                              </a:prstGeom>
                              <a:noFill/>
                            </p:spPr>
                            <p:txBody>
                              <a:bodyPr wrap="none" lIns="0" tIns="0" rIns="0" bIns="0" rtlCol="0">
                                <a:spAutoFit/>
                              </a:bodyPr>
                              <a:lstStyle/>
                              <a:p>
                                <a:pPr algn="ctr"/>
                                <a:r>
                                  <a:rPr lang="en-US" sz="4400" dirty="0" smtClean="0"/>
                                  <a:t>C</a:t>
                                </a:r>
                                <a:r>
                                  <a:rPr lang="en-US" sz="2400" dirty="0" smtClean="0"/>
                                  <a:t>(m)</a:t>
                                </a:r>
                                <a:endParaRPr lang="en-US" sz="5400" dirty="0" smtClean="0"/>
                              </a:p>
                            </p:txBody>
                          </p:sp>
                        </p:grpSp>
                        <p:sp>
                          <p:nvSpPr>
                            <p:cNvPr id="120" name="TextBox 119"/>
                            <p:cNvSpPr txBox="1"/>
                            <p:nvPr/>
                          </p:nvSpPr>
                          <p:spPr>
                            <a:xfrm>
                              <a:off x="4301738" y="984559"/>
                              <a:ext cx="737381" cy="677108"/>
                            </a:xfrm>
                            <a:prstGeom prst="rect">
                              <a:avLst/>
                            </a:prstGeom>
                            <a:noFill/>
                          </p:spPr>
                          <p:txBody>
                            <a:bodyPr wrap="none" lIns="0" tIns="0" rIns="0" bIns="0" rtlCol="0">
                              <a:spAutoFit/>
                            </a:bodyPr>
                            <a:lstStyle/>
                            <a:p>
                              <a:pPr algn="ctr"/>
                              <a:r>
                                <a:rPr lang="en-US" sz="4400" dirty="0" smtClean="0"/>
                                <a:t>B</a:t>
                              </a:r>
                              <a:r>
                                <a:rPr lang="en-US" sz="2400" dirty="0" smtClean="0"/>
                                <a:t>(m)</a:t>
                              </a:r>
                              <a:endParaRPr lang="en-US" sz="5400" dirty="0" smtClean="0"/>
                            </a:p>
                          </p:txBody>
                        </p:sp>
                      </p:grpSp>
                      <p:sp>
                        <p:nvSpPr>
                          <p:cNvPr id="118" name="TextBox 117"/>
                          <p:cNvSpPr txBox="1"/>
                          <p:nvPr/>
                        </p:nvSpPr>
                        <p:spPr>
                          <a:xfrm>
                            <a:off x="4219308" y="1015139"/>
                            <a:ext cx="891270" cy="615553"/>
                          </a:xfrm>
                          <a:prstGeom prst="rect">
                            <a:avLst/>
                          </a:prstGeom>
                          <a:noFill/>
                        </p:spPr>
                        <p:txBody>
                          <a:bodyPr wrap="none" lIns="0" tIns="0" rIns="0" bIns="0" rtlCol="0">
                            <a:spAutoFit/>
                          </a:bodyPr>
                          <a:lstStyle/>
                          <a:p>
                            <a:pPr algn="ctr"/>
                            <a:r>
                              <a:rPr lang="en-US" sz="4000" dirty="0" smtClean="0"/>
                              <a:t>G</a:t>
                            </a:r>
                            <a:r>
                              <a:rPr lang="en-US" sz="3200" dirty="0" smtClean="0"/>
                              <a:t>#</a:t>
                            </a:r>
                            <a:r>
                              <a:rPr lang="en-US" sz="2000" dirty="0" smtClean="0"/>
                              <a:t>(m)</a:t>
                            </a:r>
                            <a:endParaRPr lang="en-US" sz="5400" dirty="0" smtClean="0"/>
                          </a:p>
                        </p:txBody>
                      </p:sp>
                    </p:grpSp>
                    <p:sp>
                      <p:nvSpPr>
                        <p:cNvPr id="102" name="TextBox 101"/>
                        <p:cNvSpPr txBox="1"/>
                        <p:nvPr/>
                      </p:nvSpPr>
                      <p:spPr>
                        <a:xfrm>
                          <a:off x="4249315" y="1015047"/>
                          <a:ext cx="841577" cy="615553"/>
                        </a:xfrm>
                        <a:prstGeom prst="rect">
                          <a:avLst/>
                        </a:prstGeom>
                        <a:noFill/>
                      </p:spPr>
                      <p:txBody>
                        <a:bodyPr wrap="none" lIns="0" tIns="0" rIns="0" bIns="0" rtlCol="0">
                          <a:spAutoFit/>
                        </a:bodyPr>
                        <a:lstStyle/>
                        <a:p>
                          <a:pPr algn="ctr"/>
                          <a:r>
                            <a:rPr lang="en-US" sz="4000" dirty="0" smtClean="0"/>
                            <a:t>C</a:t>
                          </a:r>
                          <a:r>
                            <a:rPr lang="en-US" sz="3200" dirty="0" smtClean="0"/>
                            <a:t>#</a:t>
                          </a:r>
                          <a:r>
                            <a:rPr lang="en-US" sz="2000" dirty="0" smtClean="0"/>
                            <a:t>(m)</a:t>
                          </a:r>
                          <a:endParaRPr lang="en-US" sz="5400" dirty="0" smtClean="0"/>
                        </a:p>
                      </p:txBody>
                    </p:sp>
                  </p:grpSp>
                  <p:sp>
                    <p:nvSpPr>
                      <p:cNvPr id="100" name="TextBox 99"/>
                      <p:cNvSpPr txBox="1"/>
                      <p:nvPr/>
                    </p:nvSpPr>
                    <p:spPr>
                      <a:xfrm>
                        <a:off x="4205518" y="985664"/>
                        <a:ext cx="782265" cy="677108"/>
                      </a:xfrm>
                      <a:prstGeom prst="rect">
                        <a:avLst/>
                      </a:prstGeom>
                      <a:noFill/>
                    </p:spPr>
                    <p:txBody>
                      <a:bodyPr wrap="none" lIns="0" tIns="0" rIns="0" bIns="0" rtlCol="0">
                        <a:spAutoFit/>
                      </a:bodyPr>
                      <a:lstStyle/>
                      <a:p>
                        <a:pPr algn="ctr"/>
                        <a:r>
                          <a:rPr lang="en-US" sz="4400" dirty="0" smtClean="0"/>
                          <a:t>H</a:t>
                        </a:r>
                        <a:r>
                          <a:rPr lang="en-US" sz="2400" dirty="0" smtClean="0"/>
                          <a:t>(m)</a:t>
                        </a:r>
                        <a:endParaRPr lang="en-US" sz="4400" dirty="0" smtClean="0"/>
                      </a:p>
                    </p:txBody>
                  </p:sp>
                </p:grpSp>
                <p:sp>
                  <p:nvSpPr>
                    <p:cNvPr id="98" name="TextBox 97"/>
                    <p:cNvSpPr txBox="1"/>
                    <p:nvPr/>
                  </p:nvSpPr>
                  <p:spPr>
                    <a:xfrm>
                      <a:off x="4306418" y="940700"/>
                      <a:ext cx="706924" cy="677108"/>
                    </a:xfrm>
                    <a:prstGeom prst="rect">
                      <a:avLst/>
                    </a:prstGeom>
                    <a:noFill/>
                  </p:spPr>
                  <p:txBody>
                    <a:bodyPr wrap="none" lIns="0" tIns="0" rIns="0" bIns="0" rtlCol="0">
                      <a:spAutoFit/>
                    </a:bodyPr>
                    <a:lstStyle/>
                    <a:p>
                      <a:pPr algn="ctr"/>
                      <a:r>
                        <a:rPr lang="en-US" sz="4400" dirty="0" smtClean="0"/>
                        <a:t>E</a:t>
                      </a:r>
                      <a:r>
                        <a:rPr lang="en-US" sz="2400" dirty="0" smtClean="0"/>
                        <a:t>(m)</a:t>
                      </a:r>
                      <a:endParaRPr lang="en-US" sz="4000" dirty="0" smtClean="0"/>
                    </a:p>
                  </p:txBody>
                </p:sp>
              </p:grpSp>
              <p:sp>
                <p:nvSpPr>
                  <p:cNvPr id="96" name="TextBox 95"/>
                  <p:cNvSpPr txBox="1"/>
                  <p:nvPr/>
                </p:nvSpPr>
                <p:spPr>
                  <a:xfrm>
                    <a:off x="4244215" y="1018283"/>
                    <a:ext cx="803105" cy="61555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 algn="ctr"/>
                    <a:r>
                      <a:rPr lang="en-US" sz="4000" dirty="0" smtClean="0"/>
                      <a:t>F</a:t>
                    </a:r>
                    <a:r>
                      <a:rPr lang="en-US" sz="3200" dirty="0" smtClean="0"/>
                      <a:t>#</a:t>
                    </a:r>
                    <a:r>
                      <a:rPr lang="en-US" sz="2000" dirty="0" smtClean="0"/>
                      <a:t>(m)</a:t>
                    </a:r>
                    <a:endParaRPr lang="en-US" sz="4000" dirty="0" smtClean="0"/>
                  </a:p>
                </p:txBody>
              </p:sp>
            </p:grpSp>
            <p:sp>
              <p:nvSpPr>
                <p:cNvPr id="94" name="TextBox 93"/>
                <p:cNvSpPr txBox="1"/>
                <p:nvPr/>
              </p:nvSpPr>
              <p:spPr>
                <a:xfrm>
                  <a:off x="4213636" y="1017189"/>
                  <a:ext cx="883254" cy="61555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/>
                  <a:r>
                    <a:rPr lang="en-US" sz="4000" dirty="0" smtClean="0"/>
                    <a:t>D</a:t>
                  </a:r>
                  <a:r>
                    <a:rPr lang="en-US" sz="3200" dirty="0" smtClean="0"/>
                    <a:t>#</a:t>
                  </a:r>
                  <a:r>
                    <a:rPr lang="en-US" sz="2000" dirty="0" smtClean="0"/>
                    <a:t>(m)</a:t>
                  </a:r>
                  <a:endParaRPr lang="en-US" sz="4400" dirty="0" smtClean="0"/>
                </a:p>
              </p:txBody>
            </p:sp>
          </p:grpSp>
          <p:sp>
            <p:nvSpPr>
              <p:cNvPr id="92" name="TextBox 91"/>
              <p:cNvSpPr txBox="1"/>
              <p:nvPr/>
            </p:nvSpPr>
            <p:spPr>
              <a:xfrm>
                <a:off x="4338185" y="985842"/>
                <a:ext cx="690894" cy="67710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 algn="ctr"/>
                <a:r>
                  <a:rPr lang="en-US" sz="4400" dirty="0" smtClean="0"/>
                  <a:t>F</a:t>
                </a:r>
                <a:r>
                  <a:rPr lang="en-US" sz="2400" dirty="0" smtClean="0"/>
                  <a:t>(m)</a:t>
                </a:r>
                <a:endParaRPr lang="en-US" sz="4400" dirty="0" smtClean="0"/>
              </a:p>
            </p:txBody>
          </p:sp>
        </p:grpSp>
        <p:sp>
          <p:nvSpPr>
            <p:cNvPr id="135" name="TextBox 134"/>
            <p:cNvSpPr txBox="1"/>
            <p:nvPr/>
          </p:nvSpPr>
          <p:spPr>
            <a:xfrm>
              <a:off x="4079842" y="986040"/>
              <a:ext cx="787075" cy="677108"/>
            </a:xfrm>
            <a:prstGeom prst="rect">
              <a:avLst/>
            </a:prstGeom>
            <a:noFill/>
          </p:spPr>
          <p:txBody>
            <a:bodyPr wrap="none" lIns="0" tIns="0" rIns="0" bIns="0" rtlCol="0">
              <a:spAutoFit/>
            </a:bodyPr>
            <a:lstStyle/>
            <a:p>
              <a:pPr algn="ctr"/>
              <a:r>
                <a:rPr lang="en-US" sz="4400" dirty="0" smtClean="0"/>
                <a:t>G</a:t>
              </a:r>
              <a:r>
                <a:rPr lang="en-US" sz="2400" dirty="0" smtClean="0"/>
                <a:t>(m)</a:t>
              </a:r>
              <a:endParaRPr lang="en-US" sz="5400" dirty="0" smtClean="0"/>
            </a:p>
          </p:txBody>
        </p:sp>
      </p:grpSp>
      <p:sp>
        <p:nvSpPr>
          <p:cNvPr id="75" name="TextBox 74"/>
          <p:cNvSpPr txBox="1"/>
          <p:nvPr/>
        </p:nvSpPr>
        <p:spPr>
          <a:xfrm rot="30959">
            <a:off x="4115944" y="482188"/>
            <a:ext cx="591509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dirty="0" smtClean="0">
                <a:solidFill>
                  <a:srgbClr val="FF0000"/>
                </a:solidFill>
              </a:rPr>
              <a:t>льфа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6" name="TextBox 75"/>
          <p:cNvSpPr txBox="1"/>
          <p:nvPr/>
        </p:nvSpPr>
        <p:spPr>
          <a:xfrm rot="30959">
            <a:off x="5855597" y="839370"/>
            <a:ext cx="439223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б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dirty="0" smtClean="0">
                <a:solidFill>
                  <a:srgbClr val="FF0000"/>
                </a:solidFill>
              </a:rPr>
              <a:t>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3" name="TextBox 82"/>
          <p:cNvSpPr txBox="1"/>
          <p:nvPr/>
        </p:nvSpPr>
        <p:spPr>
          <a:xfrm rot="5519">
            <a:off x="6940484" y="1989302"/>
            <a:ext cx="575735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к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dirty="0" smtClean="0">
                <a:solidFill>
                  <a:srgbClr val="FF0000"/>
                </a:solidFill>
              </a:rPr>
              <a:t>ппа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6" name="TextBox 85"/>
          <p:cNvSpPr txBox="1"/>
          <p:nvPr/>
        </p:nvSpPr>
        <p:spPr>
          <a:xfrm rot="5519">
            <a:off x="7401639" y="3501205"/>
            <a:ext cx="245260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пи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 rot="5519">
            <a:off x="6989237" y="5085381"/>
            <a:ext cx="307777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т</a:t>
            </a:r>
            <a:r>
              <a:rPr lang="ru-RU" b="1" dirty="0" smtClean="0">
                <a:solidFill>
                  <a:srgbClr val="FF0000"/>
                </a:solidFill>
              </a:rPr>
              <a:t>а</a:t>
            </a:r>
            <a:r>
              <a:rPr lang="ru-RU" dirty="0" smtClean="0">
                <a:solidFill>
                  <a:srgbClr val="FF0000"/>
                </a:solidFill>
              </a:rPr>
              <a:t>у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4" name="TextBox 103"/>
          <p:cNvSpPr txBox="1"/>
          <p:nvPr/>
        </p:nvSpPr>
        <p:spPr>
          <a:xfrm rot="5519">
            <a:off x="5952243" y="6165551"/>
            <a:ext cx="243656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err="1" smtClean="0">
                <a:solidFill>
                  <a:srgbClr val="FF0000"/>
                </a:solidFill>
              </a:rPr>
              <a:t>ро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5" name="TextBox 104"/>
          <p:cNvSpPr txBox="1"/>
          <p:nvPr/>
        </p:nvSpPr>
        <p:spPr>
          <a:xfrm rot="5519">
            <a:off x="4243289" y="6536161"/>
            <a:ext cx="269304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фи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6" name="TextBox 105"/>
          <p:cNvSpPr txBox="1"/>
          <p:nvPr/>
        </p:nvSpPr>
        <p:spPr>
          <a:xfrm rot="5519">
            <a:off x="2620646" y="6247819"/>
            <a:ext cx="654988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д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dirty="0" smtClean="0">
                <a:solidFill>
                  <a:srgbClr val="FF0000"/>
                </a:solidFill>
              </a:rPr>
              <a:t>льта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7" name="TextBox 106"/>
          <p:cNvSpPr txBox="1"/>
          <p:nvPr/>
        </p:nvSpPr>
        <p:spPr>
          <a:xfrm rot="5519">
            <a:off x="1400216" y="5157718"/>
            <a:ext cx="806311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b="1" dirty="0" smtClean="0">
                <a:solidFill>
                  <a:srgbClr val="FF0000"/>
                </a:solidFill>
              </a:rPr>
              <a:t>э</a:t>
            </a:r>
            <a:r>
              <a:rPr lang="ru-RU" dirty="0" smtClean="0">
                <a:solidFill>
                  <a:srgbClr val="FF0000"/>
                </a:solidFill>
              </a:rPr>
              <a:t>псилон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8" name="TextBox 107"/>
          <p:cNvSpPr txBox="1"/>
          <p:nvPr/>
        </p:nvSpPr>
        <p:spPr>
          <a:xfrm rot="5519">
            <a:off x="1043831" y="3501275"/>
            <a:ext cx="331822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мю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09" name="TextBox 108"/>
          <p:cNvSpPr txBox="1"/>
          <p:nvPr/>
        </p:nvSpPr>
        <p:spPr>
          <a:xfrm rot="5519">
            <a:off x="1309307" y="1917428"/>
            <a:ext cx="742191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л</a:t>
            </a:r>
            <a:r>
              <a:rPr lang="ru-RU" b="1" dirty="0" smtClean="0">
                <a:solidFill>
                  <a:srgbClr val="FF0000"/>
                </a:solidFill>
              </a:rPr>
              <a:t>я</a:t>
            </a:r>
            <a:r>
              <a:rPr lang="ru-RU" dirty="0" smtClean="0">
                <a:solidFill>
                  <a:srgbClr val="FF0000"/>
                </a:solidFill>
              </a:rPr>
              <a:t>мбда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10" name="TextBox 109"/>
          <p:cNvSpPr txBox="1"/>
          <p:nvPr/>
        </p:nvSpPr>
        <p:spPr>
          <a:xfrm rot="5519">
            <a:off x="2476886" y="847277"/>
            <a:ext cx="582724" cy="276999"/>
          </a:xfrm>
          <a:prstGeom prst="rect">
            <a:avLst/>
          </a:prstGeom>
          <a:noFill/>
        </p:spPr>
        <p:txBody>
          <a:bodyPr wrap="none" lIns="0" tIns="0" rIns="0" bIns="0" rtlCol="0" anchor="ctr" anchorCtr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ом</a:t>
            </a:r>
            <a:r>
              <a:rPr lang="ru-RU" b="1" dirty="0" smtClean="0">
                <a:solidFill>
                  <a:srgbClr val="FF0000"/>
                </a:solidFill>
              </a:rPr>
              <a:t>е</a:t>
            </a:r>
            <a:r>
              <a:rPr lang="ru-RU" dirty="0" smtClean="0">
                <a:solidFill>
                  <a:srgbClr val="FF0000"/>
                </a:solidFill>
              </a:rPr>
              <a:t>га</a:t>
            </a:r>
            <a:endParaRPr lang="ru-RU" dirty="0">
              <a:solidFill>
                <a:srgbClr val="FF0000"/>
              </a:solidFill>
            </a:endParaRPr>
          </a:p>
        </p:txBody>
      </p:sp>
      <p:grpSp>
        <p:nvGrpSpPr>
          <p:cNvPr id="33" name="Группа 32"/>
          <p:cNvGrpSpPr/>
          <p:nvPr/>
        </p:nvGrpSpPr>
        <p:grpSpPr>
          <a:xfrm>
            <a:off x="801516" y="-99391"/>
            <a:ext cx="7442892" cy="7344815"/>
            <a:chOff x="801516" y="-99391"/>
            <a:chExt cx="7442892" cy="7344815"/>
          </a:xfrm>
        </p:grpSpPr>
        <p:sp>
          <p:nvSpPr>
            <p:cNvPr id="3" name="Дуга 2"/>
            <p:cNvSpPr/>
            <p:nvPr/>
          </p:nvSpPr>
          <p:spPr>
            <a:xfrm>
              <a:off x="801516" y="-99391"/>
              <a:ext cx="7442892" cy="7344815"/>
            </a:xfrm>
            <a:prstGeom prst="arc">
              <a:avLst>
                <a:gd name="adj1" fmla="val 17861816"/>
                <a:gd name="adj2" fmla="val 19644764"/>
              </a:avLst>
            </a:prstGeom>
            <a:ln w="31750">
              <a:solidFill>
                <a:srgbClr val="00B05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cxnSp>
          <p:nvCxnSpPr>
            <p:cNvPr id="29" name="Прямая со стрелкой 28"/>
            <p:cNvCxnSpPr/>
            <p:nvPr/>
          </p:nvCxnSpPr>
          <p:spPr>
            <a:xfrm rot="10980000" flipH="1" flipV="1">
              <a:off x="7598686" y="1516012"/>
              <a:ext cx="71279" cy="91693"/>
            </a:xfrm>
            <a:prstGeom prst="straightConnector1">
              <a:avLst/>
            </a:prstGeom>
            <a:ln w="28575">
              <a:solidFill>
                <a:srgbClr val="00B050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4" name="TextBox 33"/>
          <p:cNvSpPr txBox="1"/>
          <p:nvPr/>
        </p:nvSpPr>
        <p:spPr>
          <a:xfrm>
            <a:off x="35496" y="32080"/>
            <a:ext cx="2143664" cy="2031325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α</a:t>
            </a:r>
            <a:r>
              <a:rPr lang="ru-RU" dirty="0" smtClean="0">
                <a:solidFill>
                  <a:srgbClr val="FF0000"/>
                </a:solidFill>
              </a:rPr>
              <a:t>(</a:t>
            </a:r>
            <a:r>
              <a:rPr lang="en-US" dirty="0" smtClean="0">
                <a:solidFill>
                  <a:srgbClr val="FF0000"/>
                </a:solidFill>
              </a:rPr>
              <a:t>m</a:t>
            </a:r>
            <a:r>
              <a:rPr lang="ru-RU" dirty="0" smtClean="0">
                <a:solidFill>
                  <a:srgbClr val="FF0000"/>
                </a:solidFill>
              </a:rPr>
              <a:t>)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l-GR" sz="2400" dirty="0" smtClean="0">
                <a:solidFill>
                  <a:srgbClr val="FF0000"/>
                </a:solidFill>
              </a:rPr>
              <a:t>β</a:t>
            </a:r>
            <a:r>
              <a:rPr lang="en-US" dirty="0" smtClean="0">
                <a:solidFill>
                  <a:srgbClr val="FF0000"/>
                </a:solidFill>
              </a:rPr>
              <a:t>(m) </a:t>
            </a:r>
            <a:r>
              <a:rPr lang="ru-RU" dirty="0" smtClean="0">
                <a:solidFill>
                  <a:srgbClr val="FF0000"/>
                </a:solidFill>
              </a:rPr>
              <a:t>и т.п. –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endParaRPr lang="ru-RU" dirty="0" smtClean="0">
              <a:solidFill>
                <a:srgbClr val="FF0000"/>
              </a:solidFill>
            </a:endParaRPr>
          </a:p>
          <a:p>
            <a:r>
              <a:rPr lang="ru-RU" dirty="0" smtClean="0">
                <a:solidFill>
                  <a:srgbClr val="FF0000"/>
                </a:solidFill>
              </a:rPr>
              <a:t>трезвучия мажорного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(минорного)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аккордов для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записи АП 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 общем</a:t>
            </a:r>
          </a:p>
          <a:p>
            <a:r>
              <a:rPr lang="ru-RU" dirty="0" smtClean="0">
                <a:solidFill>
                  <a:srgbClr val="FF0000"/>
                </a:solidFill>
              </a:rPr>
              <a:t>виде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121" name="TextBox 120"/>
          <p:cNvSpPr txBox="1"/>
          <p:nvPr/>
        </p:nvSpPr>
        <p:spPr>
          <a:xfrm>
            <a:off x="5775308" y="5085184"/>
            <a:ext cx="3337452" cy="1754326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pPr algn="r"/>
            <a:r>
              <a:rPr lang="en-US" sz="2400" dirty="0" smtClean="0"/>
              <a:t>D</a:t>
            </a:r>
            <a:r>
              <a:rPr lang="ru-RU" dirty="0" smtClean="0"/>
              <a:t>(</a:t>
            </a:r>
            <a:r>
              <a:rPr lang="en-US" dirty="0" smtClean="0"/>
              <a:t>m</a:t>
            </a:r>
            <a:r>
              <a:rPr lang="ru-RU" dirty="0" smtClean="0"/>
              <a:t>)</a:t>
            </a:r>
            <a:r>
              <a:rPr lang="en-US" dirty="0" smtClean="0"/>
              <a:t>, </a:t>
            </a:r>
            <a:r>
              <a:rPr lang="en-US" sz="2400" dirty="0" smtClean="0"/>
              <a:t>G</a:t>
            </a:r>
            <a:r>
              <a:rPr lang="en-US" dirty="0" smtClean="0"/>
              <a:t>(m)</a:t>
            </a:r>
            <a:endParaRPr lang="ru-RU" dirty="0" smtClean="0"/>
          </a:p>
          <a:p>
            <a:pPr algn="r"/>
            <a:r>
              <a:rPr lang="en-US" dirty="0" smtClean="0"/>
              <a:t> </a:t>
            </a:r>
            <a:r>
              <a:rPr lang="ru-RU" dirty="0" smtClean="0"/>
              <a:t>и т.п. – трезвучия</a:t>
            </a:r>
          </a:p>
          <a:p>
            <a:pPr algn="r"/>
            <a:r>
              <a:rPr lang="ru-RU" dirty="0" smtClean="0"/>
              <a:t>мажорного (или </a:t>
            </a:r>
          </a:p>
          <a:p>
            <a:pPr algn="r"/>
            <a:r>
              <a:rPr lang="ru-RU" dirty="0" smtClean="0"/>
              <a:t>минорного) аккордов</a:t>
            </a:r>
          </a:p>
          <a:p>
            <a:pPr algn="r"/>
            <a:r>
              <a:rPr lang="ru-RU" dirty="0" smtClean="0"/>
              <a:t>аккомпанемента для</a:t>
            </a:r>
          </a:p>
          <a:p>
            <a:pPr algn="r"/>
            <a:r>
              <a:rPr lang="ru-RU" dirty="0" smtClean="0"/>
              <a:t>конкретного тонического аккорда</a:t>
            </a:r>
            <a:endParaRPr lang="ru-RU" dirty="0"/>
          </a:p>
        </p:txBody>
      </p:sp>
      <p:sp>
        <p:nvSpPr>
          <p:cNvPr id="64" name="TextBox 63"/>
          <p:cNvSpPr txBox="1"/>
          <p:nvPr/>
        </p:nvSpPr>
        <p:spPr>
          <a:xfrm rot="16200000">
            <a:off x="-1147336" y="4190384"/>
            <a:ext cx="3252987" cy="9848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ru-RU" sz="3200" b="1" dirty="0" smtClean="0"/>
              <a:t>«Гармонический </a:t>
            </a:r>
          </a:p>
          <a:p>
            <a:r>
              <a:rPr lang="ru-RU" sz="3200" b="1" dirty="0" smtClean="0"/>
              <a:t>круг»</a:t>
            </a:r>
            <a:endParaRPr lang="ru-RU" sz="3200" b="1" dirty="0"/>
          </a:p>
        </p:txBody>
      </p:sp>
    </p:spTree>
    <p:extLst>
      <p:ext uri="{BB962C8B-B14F-4D97-AF65-F5344CB8AC3E}">
        <p14:creationId xmlns:p14="http://schemas.microsoft.com/office/powerpoint/2010/main" val="3254457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35470"/>
            <a:ext cx="9108504" cy="6822530"/>
          </a:xfrm>
        </p:spPr>
        <p:txBody>
          <a:bodyPr lIns="0" tIns="0" rIns="0" bIns="0">
            <a:noAutofit/>
          </a:bodyPr>
          <a:lstStyle/>
          <a:p>
            <a:pPr marL="0" indent="361950">
              <a:buNone/>
            </a:pPr>
            <a:r>
              <a:rPr lang="ru-RU" sz="1800" dirty="0"/>
              <a:t>На круге рис.3 расположены обозначения трезвучий мажорных (минорных) аккордов так, что их нота </a:t>
            </a:r>
            <a:r>
              <a:rPr lang="en-US" sz="1800" dirty="0"/>
              <a:t>“1” </a:t>
            </a:r>
            <a:r>
              <a:rPr lang="ru-RU" sz="1800" dirty="0"/>
              <a:t>повышается на кварту при одном шаге по часовой стрелке.</a:t>
            </a:r>
            <a:r>
              <a:rPr lang="en-US" sz="1800" dirty="0"/>
              <a:t> </a:t>
            </a:r>
            <a:r>
              <a:rPr lang="ru-RU" sz="1800" dirty="0"/>
              <a:t>Аккорд, расположенный вверху – тонический. Следующий по </a:t>
            </a:r>
            <a:r>
              <a:rPr lang="ru-RU" sz="1800" dirty="0" err="1" smtClean="0"/>
              <a:t>час.стрелке</a:t>
            </a:r>
            <a:r>
              <a:rPr lang="ru-RU" sz="1800" dirty="0" smtClean="0"/>
              <a:t> </a:t>
            </a:r>
            <a:r>
              <a:rPr lang="ru-RU" sz="1800" dirty="0"/>
              <a:t>аккорд называем </a:t>
            </a:r>
            <a:r>
              <a:rPr lang="ru-RU" sz="1800" b="1" i="1" dirty="0"/>
              <a:t>субдоминантовым</a:t>
            </a:r>
            <a:r>
              <a:rPr lang="ru-RU" sz="1800" dirty="0"/>
              <a:t>, а предыдущий по отношению к тоническому – </a:t>
            </a:r>
            <a:r>
              <a:rPr lang="ru-RU" sz="1800" b="1" i="1" dirty="0"/>
              <a:t>доминантовым</a:t>
            </a:r>
            <a:r>
              <a:rPr lang="ru-RU" sz="1800" dirty="0"/>
              <a:t>. </a:t>
            </a: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Если у тонического аккорда нота </a:t>
            </a:r>
            <a:r>
              <a:rPr lang="en-US" sz="1800" dirty="0" smtClean="0"/>
              <a:t>“1”</a:t>
            </a:r>
            <a:r>
              <a:rPr lang="ru-RU" sz="1800" dirty="0" smtClean="0"/>
              <a:t> –</a:t>
            </a:r>
            <a:r>
              <a:rPr lang="en-US" sz="1800" dirty="0" smtClean="0"/>
              <a:t> D</a:t>
            </a:r>
            <a:r>
              <a:rPr lang="ru-RU" sz="1800" dirty="0" smtClean="0"/>
              <a:t>, т.е. вверху круга – </a:t>
            </a:r>
            <a:r>
              <a:rPr lang="en-US" sz="1800" dirty="0" smtClean="0"/>
              <a:t>“D(m)”, </a:t>
            </a:r>
            <a:r>
              <a:rPr lang="ru-RU" sz="1800" dirty="0" smtClean="0"/>
              <a:t>то у </a:t>
            </a:r>
            <a:r>
              <a:rPr lang="ru-RU" sz="1800" dirty="0" err="1" smtClean="0"/>
              <a:t>суб</a:t>
            </a:r>
            <a:r>
              <a:rPr lang="ru-RU" sz="1800" dirty="0"/>
              <a:t>-доминантового нота </a:t>
            </a:r>
            <a:r>
              <a:rPr lang="en-US" sz="1800" dirty="0"/>
              <a:t>“1</a:t>
            </a:r>
            <a:r>
              <a:rPr lang="en-US" sz="1800" dirty="0" smtClean="0"/>
              <a:t>” </a:t>
            </a:r>
            <a:r>
              <a:rPr lang="ru-RU" sz="1800" dirty="0" smtClean="0"/>
              <a:t>– это </a:t>
            </a:r>
            <a:r>
              <a:rPr lang="en-US" sz="1800" dirty="0" smtClean="0"/>
              <a:t>G, </a:t>
            </a:r>
            <a:r>
              <a:rPr lang="ru-RU" sz="1800" dirty="0" smtClean="0"/>
              <a:t>а у доминантового – </a:t>
            </a:r>
            <a:r>
              <a:rPr lang="en-US" sz="1800" dirty="0" smtClean="0"/>
              <a:t>A.</a:t>
            </a:r>
          </a:p>
          <a:p>
            <a:pPr marL="0" indent="361950">
              <a:buNone/>
            </a:pPr>
            <a:r>
              <a:rPr lang="ru-RU" sz="1800" dirty="0" smtClean="0"/>
              <a:t>Этот круг будем называть </a:t>
            </a:r>
            <a:r>
              <a:rPr lang="ru-RU" sz="1800" b="1" i="1" dirty="0" smtClean="0"/>
              <a:t>«гармоническим»</a:t>
            </a:r>
            <a:r>
              <a:rPr lang="ru-RU" sz="1800" dirty="0" smtClean="0"/>
              <a:t>. Его можно вращать таким же способом, как и круг аккордов (см. инструкцию внизу слайда №1).</a:t>
            </a:r>
            <a:r>
              <a:rPr lang="en-US" sz="1800" dirty="0" smtClean="0"/>
              <a:t> </a:t>
            </a:r>
            <a:endParaRPr lang="ru-RU" sz="1800" dirty="0" smtClean="0"/>
          </a:p>
          <a:p>
            <a:pPr marL="0" indent="361950">
              <a:buNone/>
            </a:pPr>
            <a:r>
              <a:rPr lang="ru-RU" sz="1800" dirty="0"/>
              <a:t>Повернём </a:t>
            </a:r>
            <a:r>
              <a:rPr lang="ru-RU" sz="1800" dirty="0" smtClean="0"/>
              <a:t>гармонический круг на 1 шаг по </a:t>
            </a:r>
            <a:r>
              <a:rPr lang="ru-RU" sz="1800" dirty="0" err="1" smtClean="0"/>
              <a:t>час.стр</a:t>
            </a:r>
            <a:r>
              <a:rPr lang="ru-RU" sz="1800" dirty="0" smtClean="0"/>
              <a:t>.</a:t>
            </a:r>
            <a:r>
              <a:rPr lang="en-US" sz="1800" dirty="0" smtClean="0"/>
              <a:t>, </a:t>
            </a:r>
            <a:r>
              <a:rPr lang="ru-RU" sz="1800" dirty="0" smtClean="0"/>
              <a:t>так что вверху окажется </a:t>
            </a:r>
            <a:r>
              <a:rPr lang="en-US" sz="1800" dirty="0" smtClean="0"/>
              <a:t>“A(m)”.</a:t>
            </a:r>
            <a:r>
              <a:rPr lang="ru-RU" sz="1800" dirty="0" smtClean="0"/>
              <a:t> </a:t>
            </a:r>
            <a:r>
              <a:rPr lang="ru-RU" sz="1800" dirty="0"/>
              <a:t>Теперь у тонического аккорда нота </a:t>
            </a:r>
            <a:r>
              <a:rPr lang="en-US" sz="1800" dirty="0"/>
              <a:t>“1”</a:t>
            </a:r>
            <a:r>
              <a:rPr lang="ru-RU" sz="1800" dirty="0"/>
              <a:t> –</a:t>
            </a:r>
            <a:r>
              <a:rPr lang="en-US" sz="1800" dirty="0"/>
              <a:t> </a:t>
            </a:r>
            <a:r>
              <a:rPr lang="en-US" sz="1800" dirty="0" smtClean="0"/>
              <a:t>A, </a:t>
            </a:r>
            <a:r>
              <a:rPr lang="ru-RU" sz="1800" dirty="0" smtClean="0"/>
              <a:t>у </a:t>
            </a:r>
            <a:r>
              <a:rPr lang="ru-RU" sz="1800" dirty="0" err="1"/>
              <a:t>суб</a:t>
            </a:r>
            <a:r>
              <a:rPr lang="ru-RU" sz="1800" dirty="0"/>
              <a:t>-доминантового – </a:t>
            </a:r>
            <a:r>
              <a:rPr lang="en-US" sz="1800" dirty="0" smtClean="0"/>
              <a:t>D, </a:t>
            </a:r>
            <a:r>
              <a:rPr lang="ru-RU" sz="1800" dirty="0"/>
              <a:t>а у доминантового – </a:t>
            </a:r>
            <a:r>
              <a:rPr lang="en-US" sz="1800" dirty="0" smtClean="0"/>
              <a:t>E.</a:t>
            </a:r>
            <a:endParaRPr lang="ru-RU" sz="1800" dirty="0" smtClean="0"/>
          </a:p>
          <a:p>
            <a:pPr marL="0" indent="361950">
              <a:buNone/>
            </a:pPr>
            <a:r>
              <a:rPr lang="ru-RU" sz="1800" dirty="0"/>
              <a:t>Повернём </a:t>
            </a:r>
            <a:r>
              <a:rPr lang="ru-RU" sz="1800" dirty="0" smtClean="0"/>
              <a:t>гармонический круг так, чтобы вверху был </a:t>
            </a:r>
            <a:r>
              <a:rPr lang="en-US" sz="1800" dirty="0" smtClean="0"/>
              <a:t>“G(m)”.</a:t>
            </a:r>
            <a:r>
              <a:rPr lang="ru-RU" sz="1800" dirty="0" smtClean="0"/>
              <a:t> Одна из простейших АП: </a:t>
            </a:r>
            <a:endParaRPr lang="en-US" sz="1800" dirty="0" smtClean="0"/>
          </a:p>
          <a:p>
            <a:pPr marL="0" indent="361950">
              <a:buNone/>
            </a:pPr>
            <a:r>
              <a:rPr lang="ru-RU" sz="1800" dirty="0" smtClean="0"/>
              <a:t>    </a:t>
            </a:r>
            <a:r>
              <a:rPr lang="en-US" sz="1800" dirty="0" smtClean="0"/>
              <a:t>Gm    Cm    D    Gm</a:t>
            </a:r>
            <a:r>
              <a:rPr lang="ru-RU" sz="1800" dirty="0" smtClean="0"/>
              <a:t>,</a:t>
            </a:r>
          </a:p>
          <a:p>
            <a:pPr marL="0" indent="0">
              <a:buNone/>
            </a:pPr>
            <a:r>
              <a:rPr lang="ru-RU" sz="1800" dirty="0" smtClean="0"/>
              <a:t>т.е. начинаем с минорного тонического аккорда, затем идёт минорный </a:t>
            </a:r>
            <a:r>
              <a:rPr lang="ru-RU" sz="1800" dirty="0" err="1" smtClean="0"/>
              <a:t>суб</a:t>
            </a:r>
            <a:r>
              <a:rPr lang="ru-RU" sz="1800" dirty="0" smtClean="0"/>
              <a:t>-доминантовый, затем мажорный доминантовый и снова </a:t>
            </a:r>
            <a:r>
              <a:rPr lang="ru-RU" sz="1800" dirty="0"/>
              <a:t>минорный </a:t>
            </a:r>
            <a:r>
              <a:rPr lang="ru-RU" sz="1800" dirty="0" smtClean="0"/>
              <a:t>тонический. Говорят: </a:t>
            </a:r>
            <a:r>
              <a:rPr lang="ru-RU" sz="1800" dirty="0"/>
              <a:t>«играем в </a:t>
            </a:r>
            <a:r>
              <a:rPr lang="ru-RU" sz="1800" dirty="0" smtClean="0"/>
              <a:t>Соль миноре» или «играем в </a:t>
            </a:r>
            <a:r>
              <a:rPr lang="en-US" sz="1800" dirty="0" smtClean="0"/>
              <a:t>Gm</a:t>
            </a:r>
            <a:r>
              <a:rPr lang="ru-RU" sz="1800" dirty="0"/>
              <a:t>» или </a:t>
            </a:r>
            <a:r>
              <a:rPr lang="ru-RU" sz="1800" dirty="0" smtClean="0"/>
              <a:t>просто «в </a:t>
            </a:r>
            <a:r>
              <a:rPr lang="en-US" sz="1800" dirty="0"/>
              <a:t>Gm</a:t>
            </a:r>
            <a:r>
              <a:rPr lang="ru-RU" sz="1800" dirty="0"/>
              <a:t>»</a:t>
            </a:r>
            <a:r>
              <a:rPr lang="en-US" sz="1800" dirty="0" smtClean="0"/>
              <a:t>.</a:t>
            </a: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Теперь повернём </a:t>
            </a:r>
            <a:r>
              <a:rPr lang="ru-RU" sz="1800" dirty="0"/>
              <a:t>гармонический круг </a:t>
            </a:r>
            <a:r>
              <a:rPr lang="ru-RU" sz="1800" dirty="0" smtClean="0"/>
              <a:t>так</a:t>
            </a:r>
            <a:r>
              <a:rPr lang="ru-RU" sz="1800" dirty="0"/>
              <a:t>, чтобы вверху был </a:t>
            </a:r>
            <a:r>
              <a:rPr lang="en-US" sz="1800" dirty="0" smtClean="0"/>
              <a:t>“D(m)”</a:t>
            </a:r>
            <a:r>
              <a:rPr lang="ru-RU" sz="1800" dirty="0"/>
              <a:t>, т.е. </a:t>
            </a:r>
            <a:r>
              <a:rPr lang="ru-RU" sz="1800" dirty="0" smtClean="0"/>
              <a:t>«играем в </a:t>
            </a:r>
            <a:r>
              <a:rPr lang="ru-RU" sz="1800" dirty="0"/>
              <a:t>Ре миноре</a:t>
            </a:r>
            <a:r>
              <a:rPr lang="ru-RU" sz="1800" dirty="0" smtClean="0"/>
              <a:t>» («</a:t>
            </a:r>
            <a:r>
              <a:rPr lang="ru-RU" sz="1800" dirty="0"/>
              <a:t>играем в </a:t>
            </a:r>
            <a:r>
              <a:rPr lang="en-US" sz="1800" dirty="0" err="1" smtClean="0"/>
              <a:t>Dm</a:t>
            </a:r>
            <a:r>
              <a:rPr lang="ru-RU" sz="1800" dirty="0" smtClean="0"/>
              <a:t>»,</a:t>
            </a:r>
            <a:r>
              <a:rPr lang="en-US" sz="1800" dirty="0" smtClean="0"/>
              <a:t> </a:t>
            </a:r>
            <a:r>
              <a:rPr lang="ru-RU" sz="1800" dirty="0" smtClean="0"/>
              <a:t>«в </a:t>
            </a:r>
            <a:r>
              <a:rPr lang="en-US" sz="1800" dirty="0" err="1" smtClean="0"/>
              <a:t>Dm</a:t>
            </a:r>
            <a:r>
              <a:rPr lang="ru-RU" sz="1800" dirty="0" smtClean="0"/>
              <a:t>»)</a:t>
            </a:r>
            <a:r>
              <a:rPr lang="en-US" sz="1800" dirty="0" smtClean="0"/>
              <a:t>. </a:t>
            </a:r>
            <a:r>
              <a:rPr lang="ru-RU" sz="1800" dirty="0" smtClean="0"/>
              <a:t>Тогда такая же, </a:t>
            </a:r>
            <a:r>
              <a:rPr lang="ru-RU" sz="1800" i="1" u="sng" dirty="0"/>
              <a:t>с точки зрения </a:t>
            </a:r>
            <a:r>
              <a:rPr lang="ru-RU" sz="1800" i="1" u="sng" dirty="0" smtClean="0"/>
              <a:t>поющего</a:t>
            </a:r>
            <a:r>
              <a:rPr lang="ru-RU" sz="1800" dirty="0" smtClean="0"/>
              <a:t>, АП будет:</a:t>
            </a:r>
            <a:endParaRPr lang="ru-RU" sz="1800" dirty="0"/>
          </a:p>
          <a:p>
            <a:pPr marL="0" indent="361950">
              <a:buNone/>
            </a:pPr>
            <a:r>
              <a:rPr lang="ru-RU" sz="1800" dirty="0" smtClean="0"/>
              <a:t>    </a:t>
            </a:r>
            <a:r>
              <a:rPr lang="en-US" sz="1800" dirty="0" err="1" smtClean="0"/>
              <a:t>Dm</a:t>
            </a:r>
            <a:r>
              <a:rPr lang="en-US" sz="1800" dirty="0" smtClean="0"/>
              <a:t>    Gm    A    </a:t>
            </a:r>
            <a:r>
              <a:rPr lang="en-US" sz="1800" dirty="0" err="1" smtClean="0"/>
              <a:t>Dm</a:t>
            </a:r>
            <a:r>
              <a:rPr lang="ru-RU" sz="1800" dirty="0" smtClean="0"/>
              <a:t>,</a:t>
            </a:r>
            <a:endParaRPr lang="en-US" sz="1800" dirty="0" smtClean="0"/>
          </a:p>
          <a:p>
            <a:pPr marL="0" indent="0">
              <a:buNone/>
            </a:pPr>
            <a:r>
              <a:rPr lang="ru-RU" sz="1800" dirty="0" smtClean="0"/>
              <a:t>т.е. также, как и прежде</a:t>
            </a:r>
            <a:r>
              <a:rPr lang="en-US" sz="1800" dirty="0" smtClean="0"/>
              <a:t>:</a:t>
            </a:r>
            <a:r>
              <a:rPr lang="ru-RU" sz="1800" dirty="0" smtClean="0"/>
              <a:t> тонический, </a:t>
            </a:r>
            <a:r>
              <a:rPr lang="ru-RU" sz="1800" dirty="0" err="1"/>
              <a:t>суб</a:t>
            </a:r>
            <a:r>
              <a:rPr lang="ru-RU" sz="1800" dirty="0"/>
              <a:t>-доминантовый, </a:t>
            </a:r>
            <a:r>
              <a:rPr lang="ru-RU" sz="1800" dirty="0" smtClean="0"/>
              <a:t>доминантовый, тонический.</a:t>
            </a:r>
          </a:p>
          <a:p>
            <a:pPr marL="0" indent="361950">
              <a:buNone/>
            </a:pPr>
            <a:r>
              <a:rPr lang="ru-RU" sz="1800" dirty="0" smtClean="0"/>
              <a:t>Для общности обозначим тонический </a:t>
            </a:r>
            <a:r>
              <a:rPr lang="en-US" sz="1800" b="1" dirty="0" smtClean="0"/>
              <a:t>“</a:t>
            </a:r>
            <a:r>
              <a:rPr lang="el-GR" sz="2000" b="1" dirty="0" smtClean="0"/>
              <a:t>α</a:t>
            </a:r>
            <a:r>
              <a:rPr lang="en-US" sz="1800" b="1" dirty="0" smtClean="0"/>
              <a:t>”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err="1" smtClean="0"/>
              <a:t>суб</a:t>
            </a:r>
            <a:r>
              <a:rPr lang="ru-RU" sz="1800" dirty="0" smtClean="0"/>
              <a:t>-доминантовый</a:t>
            </a:r>
            <a:r>
              <a:rPr lang="en-US" sz="1800" dirty="0" smtClean="0"/>
              <a:t> – </a:t>
            </a:r>
            <a:r>
              <a:rPr lang="en-US" sz="1800" b="1" dirty="0" smtClean="0"/>
              <a:t>“</a:t>
            </a:r>
            <a:r>
              <a:rPr lang="el-GR" sz="2000" b="1" dirty="0" smtClean="0"/>
              <a:t>β</a:t>
            </a:r>
            <a:r>
              <a:rPr lang="en-US" sz="1800" b="1" dirty="0" smtClean="0"/>
              <a:t>”</a:t>
            </a:r>
            <a:r>
              <a:rPr lang="en-US" sz="1800" dirty="0" smtClean="0"/>
              <a:t>, </a:t>
            </a:r>
            <a:r>
              <a:rPr lang="ru-RU" sz="1800" dirty="0" smtClean="0"/>
              <a:t>а доминантовый – </a:t>
            </a:r>
            <a:r>
              <a:rPr lang="en-US" sz="1800" b="1" dirty="0" smtClean="0"/>
              <a:t>“</a:t>
            </a:r>
            <a:r>
              <a:rPr lang="el-GR" sz="2000" b="1" dirty="0" smtClean="0"/>
              <a:t>ω</a:t>
            </a:r>
            <a:r>
              <a:rPr lang="en-US" sz="1800" b="1" dirty="0" smtClean="0"/>
              <a:t>”</a:t>
            </a:r>
            <a:r>
              <a:rPr lang="ru-RU" sz="1800" dirty="0" smtClean="0"/>
              <a:t>. Тогда эту АП можно записать в общем виде:</a:t>
            </a:r>
          </a:p>
          <a:p>
            <a:pPr marL="0" indent="361950">
              <a:buNone/>
            </a:pPr>
            <a:r>
              <a:rPr lang="ru-RU" sz="2000" dirty="0" smtClean="0"/>
              <a:t>    </a:t>
            </a:r>
            <a:r>
              <a:rPr lang="el-GR" sz="2000" b="1" dirty="0" smtClean="0"/>
              <a:t>α</a:t>
            </a:r>
            <a:r>
              <a:rPr lang="en-US" sz="1400" dirty="0" smtClean="0"/>
              <a:t>m</a:t>
            </a:r>
            <a:r>
              <a:rPr lang="en-US" sz="1800" dirty="0" smtClean="0"/>
              <a:t>    </a:t>
            </a:r>
            <a:r>
              <a:rPr lang="el-GR" sz="2000" b="1" dirty="0" smtClean="0"/>
              <a:t>β</a:t>
            </a:r>
            <a:r>
              <a:rPr lang="en-US" sz="1400" dirty="0" smtClean="0"/>
              <a:t>m</a:t>
            </a:r>
            <a:r>
              <a:rPr lang="en-US" sz="1800" dirty="0" smtClean="0"/>
              <a:t>    </a:t>
            </a:r>
            <a:r>
              <a:rPr lang="el-GR" sz="2000" b="1" dirty="0" smtClean="0"/>
              <a:t>ω</a:t>
            </a:r>
            <a:r>
              <a:rPr lang="en-US" sz="2000" dirty="0" smtClean="0"/>
              <a:t>    </a:t>
            </a:r>
            <a:r>
              <a:rPr lang="el-GR" sz="2000" b="1" dirty="0" smtClean="0"/>
              <a:t>α</a:t>
            </a:r>
            <a:r>
              <a:rPr lang="en-US" sz="1400" dirty="0"/>
              <a:t>m</a:t>
            </a:r>
            <a:r>
              <a:rPr lang="en-US" sz="2000" dirty="0" smtClean="0"/>
              <a:t>    </a:t>
            </a:r>
            <a:r>
              <a:rPr lang="ru-RU" sz="1800" dirty="0" smtClean="0"/>
              <a:t> </a:t>
            </a:r>
          </a:p>
          <a:p>
            <a:pPr marL="0" indent="361950">
              <a:buNone/>
            </a:pPr>
            <a:r>
              <a:rPr lang="ru-RU" sz="1800" dirty="0" smtClean="0"/>
              <a:t>  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11661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бъект 2"/>
          <p:cNvSpPr txBox="1">
            <a:spLocks/>
          </p:cNvSpPr>
          <p:nvPr/>
        </p:nvSpPr>
        <p:spPr>
          <a:xfrm>
            <a:off x="36512" y="35472"/>
            <a:ext cx="8999984" cy="275649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361950">
              <a:buFont typeface="Arial" panose="020B0604020202020204" pitchFamily="34" charset="0"/>
              <a:buNone/>
            </a:pPr>
            <a:endParaRPr lang="en-US" sz="1800" dirty="0" smtClean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96" y="-27384"/>
            <a:ext cx="9108504" cy="6822530"/>
          </a:xfrm>
        </p:spPr>
        <p:txBody>
          <a:bodyPr lIns="0" tIns="0" rIns="0" bIns="0">
            <a:noAutofit/>
          </a:bodyPr>
          <a:lstStyle/>
          <a:p>
            <a:pPr marL="0" indent="361950">
              <a:buNone/>
            </a:pPr>
            <a:r>
              <a:rPr lang="ru-RU" sz="1800" dirty="0" smtClean="0"/>
              <a:t>Часто </a:t>
            </a:r>
            <a:r>
              <a:rPr lang="ru-RU" sz="1800" dirty="0"/>
              <a:t>вместо </a:t>
            </a:r>
            <a:r>
              <a:rPr lang="en-US" sz="2000" b="1" dirty="0"/>
              <a:t>ω</a:t>
            </a:r>
            <a:r>
              <a:rPr lang="en-US" sz="1800" dirty="0"/>
              <a:t> </a:t>
            </a:r>
            <a:r>
              <a:rPr lang="ru-RU" sz="1800" dirty="0"/>
              <a:t>используют </a:t>
            </a:r>
            <a:r>
              <a:rPr lang="en-US" sz="2000" b="1" dirty="0"/>
              <a:t>ω</a:t>
            </a:r>
            <a:r>
              <a:rPr lang="en-US" sz="1800" dirty="0"/>
              <a:t>7</a:t>
            </a:r>
            <a:r>
              <a:rPr lang="ru-RU" sz="1800" dirty="0"/>
              <a:t> и называют его «доминант</a:t>
            </a:r>
            <a:r>
              <a:rPr lang="en-US" sz="1800" dirty="0"/>
              <a:t>-</a:t>
            </a:r>
            <a:r>
              <a:rPr lang="ru-RU" sz="1800" dirty="0"/>
              <a:t>септ</a:t>
            </a:r>
            <a:r>
              <a:rPr lang="en-US" sz="1800" dirty="0"/>
              <a:t>-</a:t>
            </a:r>
            <a:r>
              <a:rPr lang="ru-RU" sz="1800" dirty="0"/>
              <a:t>аккорд</a:t>
            </a:r>
            <a:r>
              <a:rPr lang="ru-RU" sz="1800" dirty="0" smtClean="0"/>
              <a:t>».</a:t>
            </a:r>
            <a:endParaRPr lang="en-US" sz="1800" dirty="0"/>
          </a:p>
          <a:p>
            <a:pPr marL="0" indent="361950">
              <a:buNone/>
            </a:pPr>
            <a:r>
              <a:rPr lang="ru-RU" sz="1800" dirty="0" smtClean="0"/>
              <a:t>В песенных АП часто </a:t>
            </a:r>
            <a:r>
              <a:rPr lang="ru-RU" sz="1800" dirty="0"/>
              <a:t>встречаются переходы на один </a:t>
            </a:r>
            <a:r>
              <a:rPr lang="ru-RU" sz="1800" dirty="0" smtClean="0"/>
              <a:t>шаг гармонического круга </a:t>
            </a:r>
            <a:r>
              <a:rPr lang="ru-RU" sz="1800" dirty="0"/>
              <a:t>по </a:t>
            </a:r>
            <a:r>
              <a:rPr lang="ru-RU" sz="1800" dirty="0" err="1" smtClean="0"/>
              <a:t>час.стрелке</a:t>
            </a:r>
            <a:r>
              <a:rPr lang="en-US" sz="1800" dirty="0" smtClean="0"/>
              <a:t>.</a:t>
            </a:r>
            <a:r>
              <a:rPr lang="ru-RU" sz="1800" dirty="0" smtClean="0"/>
              <a:t> Например, для «минорных</a:t>
            </a:r>
            <a:r>
              <a:rPr lang="ru-RU" sz="1800" dirty="0"/>
              <a:t>»</a:t>
            </a:r>
            <a:r>
              <a:rPr lang="ru-RU" sz="1800" dirty="0" smtClean="0"/>
              <a:t> АП (говорят: «в миноре») </a:t>
            </a:r>
          </a:p>
          <a:p>
            <a:pPr marL="0" indent="361950">
              <a:buNone/>
            </a:pPr>
            <a:r>
              <a:rPr lang="ru-RU" sz="1800" dirty="0"/>
              <a:t> </a:t>
            </a:r>
            <a:r>
              <a:rPr lang="ru-RU" sz="1800" dirty="0" smtClean="0"/>
              <a:t>  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en-US" sz="1800" dirty="0">
                <a:solidFill>
                  <a:prstClr val="black"/>
                </a:solidFill>
              </a:rPr>
              <a:t>    </a:t>
            </a:r>
            <a:r>
              <a:rPr lang="el-GR" sz="2000" b="1" dirty="0">
                <a:solidFill>
                  <a:prstClr val="black"/>
                </a:solidFill>
              </a:rPr>
              <a:t>β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κ</a:t>
            </a:r>
            <a:r>
              <a:rPr lang="ru-RU" sz="1800" dirty="0" smtClean="0">
                <a:solidFill>
                  <a:prstClr val="black"/>
                </a:solidFill>
              </a:rPr>
              <a:t>7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</a:rPr>
              <a:t>   </a:t>
            </a:r>
            <a:r>
              <a:rPr lang="el-GR" sz="2000" b="1" dirty="0" smtClean="0">
                <a:solidFill>
                  <a:prstClr val="black"/>
                </a:solidFill>
              </a:rPr>
              <a:t>π</a:t>
            </a:r>
            <a:r>
              <a:rPr lang="ru-RU" sz="2000" dirty="0" smtClean="0">
                <a:solidFill>
                  <a:prstClr val="black"/>
                </a:solidFill>
              </a:rPr>
              <a:t>,    </a:t>
            </a:r>
            <a:r>
              <a:rPr lang="ru-RU" sz="1800" dirty="0" smtClean="0">
                <a:solidFill>
                  <a:prstClr val="black"/>
                </a:solidFill>
              </a:rPr>
              <a:t>затем, например, </a:t>
            </a:r>
            <a:r>
              <a:rPr lang="en-US" sz="1800" dirty="0" smtClean="0">
                <a:solidFill>
                  <a:prstClr val="black"/>
                </a:solidFill>
              </a:rPr>
              <a:t>   </a:t>
            </a:r>
            <a:r>
              <a:rPr lang="el-GR" sz="2000" b="1" dirty="0" smtClean="0">
                <a:solidFill>
                  <a:prstClr val="black"/>
                </a:solidFill>
              </a:rPr>
              <a:t>λ</a:t>
            </a:r>
            <a:r>
              <a:rPr lang="ru-RU" sz="1800" dirty="0" smtClean="0">
                <a:solidFill>
                  <a:prstClr val="black"/>
                </a:solidFill>
              </a:rPr>
              <a:t>7    </a:t>
            </a:r>
            <a:r>
              <a:rPr lang="en-US" sz="2000" b="1" dirty="0" smtClean="0">
                <a:solidFill>
                  <a:prstClr val="black"/>
                </a:solidFill>
              </a:rPr>
              <a:t>ω</a:t>
            </a:r>
            <a:r>
              <a:rPr lang="en-US" sz="1800" dirty="0" smtClean="0">
                <a:solidFill>
                  <a:prstClr val="black"/>
                </a:solidFill>
              </a:rPr>
              <a:t>7</a:t>
            </a:r>
            <a:r>
              <a:rPr lang="ru-RU" sz="1800" dirty="0" smtClean="0">
                <a:solidFill>
                  <a:prstClr val="black"/>
                </a:solidFill>
              </a:rPr>
              <a:t>    </a:t>
            </a:r>
            <a:r>
              <a:rPr lang="el-GR" sz="2000" b="1" dirty="0">
                <a:solidFill>
                  <a:prstClr val="black"/>
                </a:solidFill>
              </a:rPr>
              <a:t>α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>
                <a:solidFill>
                  <a:prstClr val="black"/>
                </a:solidFill>
              </a:rPr>
              <a:t>.</a:t>
            </a: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В </a:t>
            </a:r>
            <a:r>
              <a:rPr lang="en-US" sz="1800" dirty="0" smtClean="0"/>
              <a:t>Am</a:t>
            </a:r>
            <a:r>
              <a:rPr lang="ru-RU" sz="1800" dirty="0" smtClean="0"/>
              <a:t>, т.е. «в Ля миноре», это будет:    </a:t>
            </a:r>
            <a:r>
              <a:rPr lang="en-US" sz="1800" dirty="0" smtClean="0"/>
              <a:t>Am    </a:t>
            </a:r>
            <a:r>
              <a:rPr lang="en-US" sz="1800" dirty="0" err="1" smtClean="0"/>
              <a:t>Dm</a:t>
            </a:r>
            <a:r>
              <a:rPr lang="en-US" sz="1800" dirty="0" smtClean="0"/>
              <a:t>    G7    </a:t>
            </a:r>
            <a:r>
              <a:rPr lang="en-US" sz="1800" b="1" dirty="0" smtClean="0"/>
              <a:t>C</a:t>
            </a:r>
            <a:r>
              <a:rPr lang="ru-RU" sz="1800" dirty="0" smtClean="0"/>
              <a:t>         </a:t>
            </a:r>
            <a:r>
              <a:rPr lang="en-US" sz="1800" dirty="0" smtClean="0"/>
              <a:t>H7    E7    Am.</a:t>
            </a:r>
          </a:p>
          <a:p>
            <a:pPr marL="0" indent="361950">
              <a:buNone/>
            </a:pPr>
            <a:r>
              <a:rPr lang="ru-RU" sz="1800" dirty="0" smtClean="0"/>
              <a:t>Близкую к этой </a:t>
            </a:r>
            <a:r>
              <a:rPr lang="ru-RU" sz="1800" dirty="0"/>
              <a:t>АП </a:t>
            </a:r>
            <a:r>
              <a:rPr lang="ru-RU" sz="1800" dirty="0" smtClean="0"/>
              <a:t>иногда называют «минорное кольцо», в нём также нередко встречаются аккорды </a:t>
            </a:r>
            <a:r>
              <a:rPr lang="el-GR" sz="2000" b="1" dirty="0" smtClean="0"/>
              <a:t>τ</a:t>
            </a:r>
            <a:r>
              <a:rPr lang="ru-RU" sz="1800" dirty="0" smtClean="0"/>
              <a:t> и </a:t>
            </a:r>
            <a:r>
              <a:rPr lang="el-GR" sz="2000" b="1" dirty="0" smtClean="0"/>
              <a:t>ρ</a:t>
            </a:r>
            <a:r>
              <a:rPr lang="ru-RU" sz="1800" dirty="0" smtClean="0"/>
              <a:t> (в </a:t>
            </a:r>
            <a:r>
              <a:rPr lang="en-US" sz="1800" dirty="0" smtClean="0"/>
              <a:t>Am </a:t>
            </a:r>
            <a:r>
              <a:rPr lang="ru-RU" sz="1800" dirty="0" smtClean="0"/>
              <a:t>это </a:t>
            </a:r>
            <a:r>
              <a:rPr lang="en-US" sz="1800" dirty="0" smtClean="0"/>
              <a:t>F </a:t>
            </a:r>
            <a:r>
              <a:rPr lang="ru-RU" sz="1800" dirty="0" smtClean="0"/>
              <a:t>и </a:t>
            </a:r>
            <a:r>
              <a:rPr lang="en-US" sz="1800" dirty="0" smtClean="0"/>
              <a:t>B)</a:t>
            </a:r>
            <a:r>
              <a:rPr lang="ru-RU" sz="1800" dirty="0" smtClean="0"/>
              <a:t>. </a:t>
            </a:r>
          </a:p>
          <a:p>
            <a:pPr marL="0" indent="361950">
              <a:buNone/>
            </a:pP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Вообще, в </a:t>
            </a:r>
            <a:r>
              <a:rPr lang="ru-RU" sz="1800" dirty="0"/>
              <a:t>песенных </a:t>
            </a:r>
            <a:r>
              <a:rPr lang="ru-RU" sz="1800" dirty="0" smtClean="0"/>
              <a:t>АП часто встречается переход: «мажорный септаккорд </a:t>
            </a:r>
            <a:r>
              <a:rPr lang="en-US" sz="1800" dirty="0" smtClean="0">
                <a:sym typeface="Wingdings" panose="05000000000000000000" pitchFamily="2" charset="2"/>
              </a:rPr>
              <a:t></a:t>
            </a:r>
            <a:r>
              <a:rPr lang="ru-RU" sz="1800" dirty="0" smtClean="0"/>
              <a:t> аккорд на кварту выше», напр., </a:t>
            </a:r>
            <a:r>
              <a:rPr lang="en-US" sz="1800" dirty="0" smtClean="0"/>
              <a:t> 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ru-RU" sz="1800" dirty="0" smtClean="0">
                <a:solidFill>
                  <a:prstClr val="black"/>
                </a:solidFill>
              </a:rPr>
              <a:t>7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l-GR" sz="2000" b="1" dirty="0" smtClean="0">
                <a:solidFill>
                  <a:prstClr val="black"/>
                </a:solidFill>
              </a:rPr>
              <a:t>β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/>
              <a:t>, </a:t>
            </a:r>
            <a:r>
              <a:rPr lang="en-US" sz="1800" dirty="0" smtClean="0"/>
              <a:t>  </a:t>
            </a:r>
            <a:r>
              <a:rPr lang="el-GR" sz="2000" b="1" dirty="0" smtClean="0">
                <a:solidFill>
                  <a:prstClr val="black"/>
                </a:solidFill>
              </a:rPr>
              <a:t>κ</a:t>
            </a:r>
            <a:r>
              <a:rPr lang="ru-RU" sz="1800" dirty="0" smtClean="0">
                <a:solidFill>
                  <a:prstClr val="black"/>
                </a:solidFill>
              </a:rPr>
              <a:t>7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l-GR" sz="2000" b="1" dirty="0" smtClean="0">
                <a:solidFill>
                  <a:prstClr val="black"/>
                </a:solidFill>
              </a:rPr>
              <a:t>π</a:t>
            </a:r>
            <a:r>
              <a:rPr lang="ru-RU" sz="1800" dirty="0" smtClean="0"/>
              <a:t>, </a:t>
            </a:r>
            <a:r>
              <a:rPr lang="en-US" sz="1800" dirty="0" smtClean="0"/>
              <a:t>  </a:t>
            </a:r>
            <a:r>
              <a:rPr lang="en-US" sz="2000" b="1" dirty="0" smtClean="0">
                <a:solidFill>
                  <a:prstClr val="black"/>
                </a:solidFill>
              </a:rPr>
              <a:t>ω</a:t>
            </a:r>
            <a:r>
              <a:rPr lang="en-US" sz="1800" dirty="0" smtClean="0">
                <a:solidFill>
                  <a:prstClr val="black"/>
                </a:solidFill>
              </a:rPr>
              <a:t>7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el-GR" sz="2000" b="1" dirty="0">
                <a:solidFill>
                  <a:prstClr val="black"/>
                </a:solidFill>
              </a:rPr>
              <a:t>α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/>
              <a:t>, в </a:t>
            </a:r>
            <a:r>
              <a:rPr lang="en-US" sz="1800" dirty="0"/>
              <a:t>Am </a:t>
            </a:r>
            <a:r>
              <a:rPr lang="ru-RU" sz="1800" dirty="0"/>
              <a:t>это</a:t>
            </a:r>
            <a:r>
              <a:rPr lang="en-US" sz="1800" dirty="0"/>
              <a:t>: </a:t>
            </a:r>
            <a:r>
              <a:rPr lang="en-US" sz="1800" dirty="0" smtClean="0"/>
              <a:t>A7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err="1" smtClean="0">
                <a:solidFill>
                  <a:prstClr val="black"/>
                </a:solidFill>
                <a:sym typeface="Wingdings" panose="05000000000000000000" pitchFamily="2" charset="2"/>
              </a:rPr>
              <a:t>Dm</a:t>
            </a:r>
            <a:r>
              <a:rPr lang="en-US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, </a:t>
            </a:r>
            <a:r>
              <a:rPr lang="en-US" sz="1800" dirty="0" smtClean="0"/>
              <a:t>G7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C, E7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Am.</a:t>
            </a:r>
          </a:p>
          <a:p>
            <a:pPr marL="0" indent="361950">
              <a:buNone/>
            </a:pPr>
            <a:r>
              <a:rPr lang="ru-RU" sz="1800" dirty="0" smtClean="0"/>
              <a:t>В минорных АП встречается последовательность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ru-RU" sz="1800" dirty="0" smtClean="0"/>
              <a:t> </a:t>
            </a:r>
            <a:r>
              <a:rPr lang="el-GR" sz="2000" b="1" dirty="0" smtClean="0">
                <a:solidFill>
                  <a:prstClr val="black"/>
                </a:solidFill>
              </a:rPr>
              <a:t>κ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en-US" sz="1800" dirty="0" smtClean="0">
                <a:solidFill>
                  <a:prstClr val="black"/>
                </a:solidFill>
              </a:rPr>
              <a:t>6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ru-RU" sz="1800" dirty="0" smtClean="0">
                <a:solidFill>
                  <a:prstClr val="black"/>
                </a:solidFill>
              </a:rPr>
              <a:t>7 </a:t>
            </a:r>
            <a:r>
              <a:rPr lang="ru-RU" sz="1800" dirty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el-GR" sz="2000" b="1" dirty="0" smtClean="0">
                <a:solidFill>
                  <a:prstClr val="black"/>
                </a:solidFill>
              </a:rPr>
              <a:t>β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/>
              <a:t>, в </a:t>
            </a:r>
            <a:r>
              <a:rPr lang="en-US" sz="1800" dirty="0"/>
              <a:t>Am </a:t>
            </a:r>
            <a:r>
              <a:rPr lang="ru-RU" sz="1800" dirty="0" smtClean="0"/>
              <a:t>это</a:t>
            </a:r>
            <a:r>
              <a:rPr lang="en-US" sz="1800" dirty="0" smtClean="0"/>
              <a:t>: </a:t>
            </a:r>
            <a:r>
              <a:rPr lang="ru-RU" sz="1800" dirty="0" smtClean="0"/>
              <a:t> </a:t>
            </a:r>
            <a:r>
              <a:rPr lang="en-US" sz="1800" dirty="0" smtClean="0"/>
              <a:t>Am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smtClean="0"/>
              <a:t>Gm6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A7</a:t>
            </a:r>
            <a:r>
              <a:rPr lang="ru-RU" sz="1800" dirty="0" smtClean="0">
                <a:solidFill>
                  <a:prstClr val="black"/>
                </a:solidFill>
                <a:sym typeface="Wingdings" panose="05000000000000000000" pitchFamily="2" charset="2"/>
              </a:rPr>
              <a:t></a:t>
            </a:r>
            <a:r>
              <a:rPr lang="en-US" sz="1800" dirty="0" err="1" smtClean="0"/>
              <a:t>Dm</a:t>
            </a:r>
            <a:r>
              <a:rPr lang="ru-RU" sz="1800" dirty="0" smtClean="0"/>
              <a:t>.</a:t>
            </a:r>
          </a:p>
          <a:p>
            <a:pPr marL="0" indent="361950">
              <a:buNone/>
            </a:pP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В «мажорных» </a:t>
            </a:r>
            <a:r>
              <a:rPr lang="ru-RU" sz="1800" dirty="0"/>
              <a:t>песенных </a:t>
            </a:r>
            <a:r>
              <a:rPr lang="ru-RU" sz="1800" dirty="0" smtClean="0"/>
              <a:t>АП («</a:t>
            </a:r>
            <a:r>
              <a:rPr lang="ru-RU" sz="1800" dirty="0"/>
              <a:t>в </a:t>
            </a:r>
            <a:r>
              <a:rPr lang="ru-RU" sz="1800" dirty="0" smtClean="0"/>
              <a:t>мажоре» ) нередко встречается т.н. «мажорное </a:t>
            </a:r>
            <a:r>
              <a:rPr lang="ru-RU" sz="1800" dirty="0"/>
              <a:t>кольцо</a:t>
            </a:r>
            <a:r>
              <a:rPr lang="ru-RU" sz="1800" dirty="0" smtClean="0"/>
              <a:t>», в которое могут входить</a:t>
            </a:r>
            <a:endParaRPr lang="ru-RU" sz="1800" dirty="0"/>
          </a:p>
          <a:p>
            <a:pPr marL="0" indent="361950">
              <a:buNone/>
            </a:pP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en-US" sz="1800" dirty="0" smtClean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μ</a:t>
            </a:r>
            <a:r>
              <a:rPr lang="ru-RU" sz="1400" dirty="0" smtClean="0">
                <a:solidFill>
                  <a:prstClr val="black"/>
                </a:solidFill>
              </a:rPr>
              <a:t> </a:t>
            </a:r>
            <a:r>
              <a:rPr lang="ru-RU" sz="1800" dirty="0">
                <a:solidFill>
                  <a:prstClr val="black"/>
                </a:solidFill>
              </a:rPr>
              <a:t>7</a:t>
            </a:r>
            <a:r>
              <a:rPr lang="ru-RU" sz="1800" dirty="0" smtClean="0">
                <a:solidFill>
                  <a:prstClr val="black"/>
                </a:solidFill>
              </a:rPr>
              <a:t>    </a:t>
            </a:r>
            <a:r>
              <a:rPr lang="el-GR" sz="2000" b="1" dirty="0">
                <a:solidFill>
                  <a:prstClr val="black"/>
                </a:solidFill>
              </a:rPr>
              <a:t>λ</a:t>
            </a:r>
            <a:r>
              <a:rPr lang="en-US" sz="1400" dirty="0">
                <a:solidFill>
                  <a:prstClr val="black"/>
                </a:solidFill>
              </a:rPr>
              <a:t>m</a:t>
            </a:r>
            <a:r>
              <a:rPr lang="ru-RU" sz="1800" dirty="0">
                <a:solidFill>
                  <a:prstClr val="black"/>
                </a:solidFill>
              </a:rPr>
              <a:t>    </a:t>
            </a:r>
            <a:r>
              <a:rPr lang="en-US" sz="2000" b="1" dirty="0">
                <a:solidFill>
                  <a:prstClr val="black"/>
                </a:solidFill>
              </a:rPr>
              <a:t>ω</a:t>
            </a:r>
            <a:r>
              <a:rPr lang="en-US" sz="1800" dirty="0">
                <a:solidFill>
                  <a:prstClr val="black"/>
                </a:solidFill>
              </a:rPr>
              <a:t>7</a:t>
            </a:r>
            <a:r>
              <a:rPr lang="ru-RU" sz="1800" dirty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ru-RU" sz="1800" dirty="0" smtClean="0">
                <a:solidFill>
                  <a:prstClr val="black"/>
                </a:solidFill>
              </a:rPr>
              <a:t>,  </a:t>
            </a:r>
            <a:r>
              <a:rPr lang="ru-RU" sz="1800" dirty="0" smtClean="0"/>
              <a:t>   или</a:t>
            </a:r>
            <a:r>
              <a:rPr lang="ru-RU" sz="1800" b="1" dirty="0" smtClean="0">
                <a:solidFill>
                  <a:prstClr val="black"/>
                </a:solidFill>
              </a:rPr>
              <a:t>    </a:t>
            </a:r>
            <a:r>
              <a:rPr lang="ru-RU" sz="1800" dirty="0" smtClean="0">
                <a:solidFill>
                  <a:prstClr val="black"/>
                </a:solidFill>
              </a:rPr>
              <a:t>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en-US" sz="1800" dirty="0" smtClean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ε</a:t>
            </a:r>
            <a:r>
              <a:rPr lang="ru-RU" sz="1800" dirty="0" smtClean="0">
                <a:solidFill>
                  <a:prstClr val="black"/>
                </a:solidFill>
              </a:rPr>
              <a:t>7    </a:t>
            </a:r>
            <a:r>
              <a:rPr lang="el-GR" sz="2000" b="1" dirty="0" smtClean="0">
                <a:solidFill>
                  <a:prstClr val="black"/>
                </a:solidFill>
              </a:rPr>
              <a:t>μ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λ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ru-RU" sz="1800" dirty="0" smtClean="0">
                <a:solidFill>
                  <a:prstClr val="black"/>
                </a:solidFill>
              </a:rPr>
              <a:t>    </a:t>
            </a:r>
            <a:r>
              <a:rPr lang="en-US" sz="2000" b="1" dirty="0">
                <a:solidFill>
                  <a:prstClr val="black"/>
                </a:solidFill>
              </a:rPr>
              <a:t>ω</a:t>
            </a:r>
            <a:r>
              <a:rPr lang="en-US" sz="1800" dirty="0">
                <a:solidFill>
                  <a:prstClr val="black"/>
                </a:solidFill>
              </a:rPr>
              <a:t>7</a:t>
            </a:r>
            <a:r>
              <a:rPr lang="ru-RU" sz="1800" dirty="0">
                <a:solidFill>
                  <a:prstClr val="black"/>
                </a:solidFill>
              </a:rPr>
              <a:t>    </a:t>
            </a:r>
            <a:r>
              <a:rPr lang="el-GR" sz="2000" b="1" dirty="0" smtClean="0">
                <a:solidFill>
                  <a:prstClr val="black"/>
                </a:solidFill>
              </a:rPr>
              <a:t>α</a:t>
            </a:r>
            <a:r>
              <a:rPr lang="ru-RU" sz="1800" dirty="0" smtClean="0">
                <a:solidFill>
                  <a:prstClr val="black"/>
                </a:solidFill>
              </a:rPr>
              <a:t>.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</a:rPr>
              <a:t>      Вместо  </a:t>
            </a:r>
            <a:r>
              <a:rPr lang="en-US" sz="2000" b="1" dirty="0">
                <a:solidFill>
                  <a:prstClr val="black"/>
                </a:solidFill>
              </a:rPr>
              <a:t>ω7</a:t>
            </a:r>
            <a:r>
              <a:rPr lang="ru-RU" sz="1800" dirty="0" smtClean="0">
                <a:solidFill>
                  <a:prstClr val="black"/>
                </a:solidFill>
              </a:rPr>
              <a:t>  может быть  </a:t>
            </a:r>
            <a:r>
              <a:rPr lang="en-US" sz="2000" b="1" dirty="0" smtClean="0">
                <a:solidFill>
                  <a:prstClr val="black"/>
                </a:solidFill>
              </a:rPr>
              <a:t>ω</a:t>
            </a:r>
            <a:r>
              <a:rPr lang="ru-RU" sz="2000" b="1" dirty="0">
                <a:solidFill>
                  <a:prstClr val="black"/>
                </a:solidFill>
              </a:rPr>
              <a:t>6</a:t>
            </a:r>
            <a:r>
              <a:rPr lang="ru-RU" sz="1800" dirty="0" smtClean="0">
                <a:solidFill>
                  <a:prstClr val="black"/>
                </a:solidFill>
              </a:rPr>
              <a:t>.</a:t>
            </a:r>
            <a:endParaRPr lang="ru-RU" sz="1800" dirty="0" smtClean="0"/>
          </a:p>
          <a:p>
            <a:pPr marL="0" indent="361950">
              <a:buNone/>
            </a:pPr>
            <a:r>
              <a:rPr lang="ru-RU" sz="1800" dirty="0" smtClean="0"/>
              <a:t>В </a:t>
            </a:r>
            <a:r>
              <a:rPr lang="en-US" sz="1800" b="1" dirty="0" smtClean="0"/>
              <a:t>C</a:t>
            </a:r>
            <a:r>
              <a:rPr lang="ru-RU" sz="1800" dirty="0" smtClean="0"/>
              <a:t>,</a:t>
            </a:r>
            <a:r>
              <a:rPr lang="en-US" sz="1800" dirty="0" smtClean="0"/>
              <a:t> </a:t>
            </a:r>
            <a:r>
              <a:rPr lang="ru-RU" sz="1800" dirty="0" smtClean="0"/>
              <a:t>т.е. в «до мажоре», т.е. вверху </a:t>
            </a:r>
            <a:r>
              <a:rPr lang="ru-RU" sz="1800" dirty="0"/>
              <a:t>– </a:t>
            </a:r>
            <a:r>
              <a:rPr lang="en-US" sz="1800" dirty="0"/>
              <a:t>“C</a:t>
            </a:r>
            <a:r>
              <a:rPr lang="ru-RU" sz="1800" dirty="0"/>
              <a:t>(</a:t>
            </a:r>
            <a:r>
              <a:rPr lang="en-US" sz="1800" dirty="0"/>
              <a:t>m</a:t>
            </a:r>
            <a:r>
              <a:rPr lang="ru-RU" sz="1800" dirty="0"/>
              <a:t>)</a:t>
            </a:r>
            <a:r>
              <a:rPr lang="en-US" sz="1800" dirty="0" smtClean="0"/>
              <a:t>”</a:t>
            </a:r>
            <a:r>
              <a:rPr lang="ru-RU" sz="1800" dirty="0" smtClean="0"/>
              <a:t>, это, </a:t>
            </a:r>
            <a:r>
              <a:rPr lang="ru-RU" sz="1800" dirty="0" smtClean="0">
                <a:solidFill>
                  <a:prstClr val="black"/>
                </a:solidFill>
              </a:rPr>
              <a:t>соответственно</a:t>
            </a:r>
            <a:r>
              <a:rPr lang="ru-RU" sz="1800" dirty="0" smtClean="0"/>
              <a:t>:</a:t>
            </a:r>
            <a:endParaRPr lang="ru-RU" sz="1800" dirty="0"/>
          </a:p>
          <a:p>
            <a:pPr marL="0" indent="361950">
              <a:buNone/>
            </a:pPr>
            <a:r>
              <a:rPr lang="en-US" sz="1800" b="1" dirty="0" smtClean="0"/>
              <a:t>C</a:t>
            </a:r>
            <a:r>
              <a:rPr lang="en-US" sz="1800" dirty="0" smtClean="0"/>
              <a:t>    A</a:t>
            </a:r>
            <a:r>
              <a:rPr lang="ru-RU" sz="1800" dirty="0" smtClean="0"/>
              <a:t>7</a:t>
            </a:r>
            <a:r>
              <a:rPr lang="en-US" sz="1800" dirty="0" smtClean="0"/>
              <a:t>    </a:t>
            </a:r>
            <a:r>
              <a:rPr lang="en-US" sz="1800" dirty="0" err="1" smtClean="0"/>
              <a:t>Dm</a:t>
            </a:r>
            <a:r>
              <a:rPr lang="ru-RU" sz="1800" dirty="0" smtClean="0"/>
              <a:t>    </a:t>
            </a:r>
            <a:r>
              <a:rPr lang="en-US" sz="1800" dirty="0" smtClean="0"/>
              <a:t>G7    </a:t>
            </a:r>
            <a:r>
              <a:rPr lang="en-US" sz="1800" b="1" dirty="0" smtClean="0"/>
              <a:t>C</a:t>
            </a:r>
            <a:r>
              <a:rPr lang="ru-RU" sz="1800" dirty="0" smtClean="0"/>
              <a:t>,      или     </a:t>
            </a:r>
            <a:r>
              <a:rPr lang="en-US" sz="1800" b="1" dirty="0"/>
              <a:t>C</a:t>
            </a:r>
            <a:r>
              <a:rPr lang="en-US" sz="1800" dirty="0"/>
              <a:t>    E7    Am    </a:t>
            </a:r>
            <a:r>
              <a:rPr lang="en-US" sz="1800" dirty="0" err="1"/>
              <a:t>Dm</a:t>
            </a:r>
            <a:r>
              <a:rPr lang="ru-RU" sz="1800" dirty="0"/>
              <a:t>    </a:t>
            </a:r>
            <a:r>
              <a:rPr lang="en-US" sz="1800" dirty="0"/>
              <a:t>G7    </a:t>
            </a:r>
            <a:r>
              <a:rPr lang="en-US" sz="1800" b="1" dirty="0" smtClean="0"/>
              <a:t>C</a:t>
            </a:r>
            <a:r>
              <a:rPr lang="ru-RU" sz="1800" dirty="0" smtClean="0"/>
              <a:t>.      Вместо </a:t>
            </a:r>
            <a:r>
              <a:rPr lang="en-US" sz="1800" dirty="0" smtClean="0"/>
              <a:t>G7 </a:t>
            </a:r>
            <a:r>
              <a:rPr lang="ru-RU" sz="1800" dirty="0" smtClean="0"/>
              <a:t>может быть  </a:t>
            </a:r>
            <a:r>
              <a:rPr lang="en-US" sz="1800" dirty="0" smtClean="0"/>
              <a:t>G6</a:t>
            </a:r>
            <a:r>
              <a:rPr lang="ru-RU" sz="1800" dirty="0" smtClean="0"/>
              <a:t>.       </a:t>
            </a:r>
            <a:endParaRPr lang="en-US" sz="1800" dirty="0"/>
          </a:p>
          <a:p>
            <a:pPr marL="0" indent="361950">
              <a:buNone/>
            </a:pPr>
            <a:r>
              <a:rPr lang="ru-RU" sz="1800" dirty="0" smtClean="0"/>
              <a:t>В мажоре также нередки </a:t>
            </a:r>
            <a:r>
              <a:rPr lang="el-GR" sz="2000" b="1" dirty="0" smtClean="0">
                <a:solidFill>
                  <a:prstClr val="black"/>
                </a:solidFill>
              </a:rPr>
              <a:t>β</a:t>
            </a:r>
            <a:r>
              <a:rPr lang="ru-RU" sz="1800" dirty="0" smtClean="0">
                <a:solidFill>
                  <a:prstClr val="black"/>
                </a:solidFill>
              </a:rPr>
              <a:t>, </a:t>
            </a:r>
            <a:r>
              <a:rPr lang="el-GR" sz="2000" b="1" dirty="0" smtClean="0">
                <a:solidFill>
                  <a:prstClr val="black"/>
                </a:solidFill>
              </a:rPr>
              <a:t>δ</a:t>
            </a:r>
            <a:r>
              <a:rPr lang="ru-RU" sz="1800" dirty="0" smtClean="0">
                <a:solidFill>
                  <a:prstClr val="black"/>
                </a:solidFill>
              </a:rPr>
              <a:t>7, </a:t>
            </a:r>
            <a:r>
              <a:rPr lang="el-GR" sz="2000" b="1" dirty="0" smtClean="0">
                <a:solidFill>
                  <a:prstClr val="black"/>
                </a:solidFill>
              </a:rPr>
              <a:t>ε</a:t>
            </a:r>
            <a:r>
              <a:rPr lang="en-US" sz="1400" dirty="0" smtClean="0">
                <a:solidFill>
                  <a:prstClr val="black"/>
                </a:solidFill>
              </a:rPr>
              <a:t>m</a:t>
            </a:r>
            <a:r>
              <a:rPr lang="en-US" sz="1800" dirty="0" smtClean="0">
                <a:solidFill>
                  <a:prstClr val="black"/>
                </a:solidFill>
              </a:rPr>
              <a:t>, </a:t>
            </a:r>
            <a:r>
              <a:rPr lang="ru-RU" sz="1800" dirty="0" smtClean="0">
                <a:solidFill>
                  <a:prstClr val="black"/>
                </a:solidFill>
              </a:rPr>
              <a:t>для тонического аккорда </a:t>
            </a:r>
            <a:r>
              <a:rPr lang="en-US" sz="1800" b="1" dirty="0" smtClean="0">
                <a:solidFill>
                  <a:prstClr val="black"/>
                </a:solidFill>
              </a:rPr>
              <a:t>C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</a:rPr>
              <a:t>это будет </a:t>
            </a:r>
            <a:r>
              <a:rPr lang="en-US" sz="1800" dirty="0" smtClean="0">
                <a:solidFill>
                  <a:prstClr val="black"/>
                </a:solidFill>
              </a:rPr>
              <a:t>F, H7, </a:t>
            </a:r>
            <a:r>
              <a:rPr lang="en-US" sz="1800" dirty="0" err="1" smtClean="0">
                <a:solidFill>
                  <a:prstClr val="black"/>
                </a:solidFill>
              </a:rPr>
              <a:t>Em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r>
              <a:rPr lang="ru-RU" sz="1800" dirty="0" smtClean="0">
                <a:solidFill>
                  <a:prstClr val="black"/>
                </a:solidFill>
              </a:rPr>
              <a:t>соответственно.</a:t>
            </a:r>
            <a:r>
              <a:rPr lang="en-US" sz="1800" dirty="0" smtClean="0">
                <a:solidFill>
                  <a:prstClr val="black"/>
                </a:solidFill>
              </a:rPr>
              <a:t> </a:t>
            </a:r>
            <a:endParaRPr lang="ru-RU" sz="1800" dirty="0"/>
          </a:p>
          <a:p>
            <a:pPr marL="0" indent="361950">
              <a:buNone/>
            </a:pPr>
            <a:endParaRPr lang="ru-RU" sz="1800" dirty="0" smtClean="0"/>
          </a:p>
        </p:txBody>
      </p:sp>
    </p:spTree>
    <p:extLst>
      <p:ext uri="{BB962C8B-B14F-4D97-AF65-F5344CB8AC3E}">
        <p14:creationId xmlns:p14="http://schemas.microsoft.com/office/powerpoint/2010/main" val="15755893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4567</TotalTime>
  <Words>3113</Words>
  <Application>Microsoft Office PowerPoint</Application>
  <PresentationFormat>Экран (4:3)</PresentationFormat>
  <Paragraphs>218</Paragraphs>
  <Slides>14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6" baseType="lpstr">
      <vt:lpstr>Тема Office</vt:lpstr>
      <vt:lpstr>Лист с поддержкой макросов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AVG</dc:creator>
  <cp:lastModifiedBy>AVG</cp:lastModifiedBy>
  <cp:revision>341</cp:revision>
  <dcterms:created xsi:type="dcterms:W3CDTF">2017-12-29T09:14:06Z</dcterms:created>
  <dcterms:modified xsi:type="dcterms:W3CDTF">2019-02-16T06:22:13Z</dcterms:modified>
</cp:coreProperties>
</file>